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j5SnxpJi8cCOnftep+Zzd7zY1Gd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dman Ahm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20887D-648F-4095-8E0E-50C4F60CB62B}">
  <a:tblStyle styleId="{0420887D-648F-4095-8E0E-50C4F60CB62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bold.fntdata"/><Relationship Id="rId10" Type="http://schemas.openxmlformats.org/officeDocument/2006/relationships/slide" Target="slides/slide3.xml"/><Relationship Id="rId32" Type="http://schemas.openxmlformats.org/officeDocument/2006/relationships/font" Target="fonts/Roboto-regular.fntdata"/><Relationship Id="rId13" Type="http://schemas.openxmlformats.org/officeDocument/2006/relationships/slide" Target="slides/slide6.xml"/><Relationship Id="rId35" Type="http://schemas.openxmlformats.org/officeDocument/2006/relationships/font" Target="fonts/Roboto-boldItalic.fntdata"/><Relationship Id="rId12" Type="http://schemas.openxmlformats.org/officeDocument/2006/relationships/slide" Target="slides/slide5.xml"/><Relationship Id="rId34" Type="http://schemas.openxmlformats.org/officeDocument/2006/relationships/font" Target="fonts/Roboto-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6T13:39:41.201">
    <p:pos x="6000" y="0"/>
    <p:text>Look over</p:text>
    <p:extLst>
      <p:ext uri="{C676402C-5697-4E1C-873F-D02D1690AC5C}">
        <p15:threadingInfo timeZoneBias="0"/>
      </p:ext>
      <p:ext uri="http://customooxmlschemas.google.com/">
        <go:slidesCustomData xmlns:go="http://customooxmlschemas.google.com/" commentPostId="AAAARQi1Uz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a17a1586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fa17a15868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 - The LIDAR TOF Sensor uses the speed of light delay from a solid-state laser to measure distance. </a:t>
            </a:r>
            <a:endParaRPr/>
          </a:p>
          <a:p>
            <a:pPr indent="0" lvl="0" marL="0" rtl="0" algn="l">
              <a:lnSpc>
                <a:spcPct val="100000"/>
              </a:lnSpc>
              <a:spcBef>
                <a:spcPts val="0"/>
              </a:spcBef>
              <a:spcAft>
                <a:spcPts val="0"/>
              </a:spcAft>
              <a:buSzPts val="1100"/>
              <a:buNone/>
            </a:pPr>
            <a:r>
              <a:rPr lang="en"/>
              <a:t>If anyone asks ~ </a:t>
            </a:r>
            <a:r>
              <a:rPr lang="en" sz="1000">
                <a:solidFill>
                  <a:schemeClr val="dk1"/>
                </a:solidFill>
                <a:latin typeface="Times New Roman"/>
                <a:ea typeface="Times New Roman"/>
                <a:cs typeface="Times New Roman"/>
                <a:sym typeface="Times New Roman"/>
              </a:rPr>
              <a:t>It uses a SPAD array (Single Photon Avalanche Diodes) detector and an IR Laser with a 940nm VCSEL emitter (Vertical Cavity Surface-Emitting Laser) controlled by an internal microprocessor all in a module smaller than an pencil eraser. Older IR reflective sensors use the angle of the reflected light from an IR LED to determine distance. Sonar is also used for longer range distance measurements using a reflected ultrasonic signal.</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000">
                <a:solidFill>
                  <a:schemeClr val="dk1"/>
                </a:solidFill>
                <a:latin typeface="Times New Roman"/>
                <a:ea typeface="Times New Roman"/>
                <a:cs typeface="Times New Roman"/>
                <a:sym typeface="Times New Roman"/>
              </a:rPr>
              <a:t>Back to speaking: The LIDAR Sensor is accurate between 50 mm -1200mm which is about 2 inches to 4 feet. The is well within the range we would expect for people moving through a buss doorway. The datasheet predicts a 33ms delay for accurate measurements from the laser, which is preferred over the 3s delay on the original PIR sensors. The VL53 uses the I2C protocol to send measurements to a microcontroller. ( I2C is preferred over SPI due to its NAK/ACK functionality and it requires fewer wires) . </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000">
                <a:solidFill>
                  <a:schemeClr val="dk1"/>
                </a:solidFill>
                <a:latin typeface="Times New Roman"/>
                <a:ea typeface="Times New Roman"/>
                <a:cs typeface="Times New Roman"/>
                <a:sym typeface="Times New Roman"/>
              </a:rPr>
              <a:t>Additionally, the cost and dimensions of this VL53 sensor make it a rational choice for the project. </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000">
                <a:solidFill>
                  <a:schemeClr val="dk1"/>
                </a:solidFill>
                <a:latin typeface="Times New Roman"/>
                <a:ea typeface="Times New Roman"/>
                <a:cs typeface="Times New Roman"/>
                <a:sym typeface="Times New Roman"/>
              </a:rPr>
              <a:t>Initial testing of the LIDAR sensors with the mbed microcontroller were successful this week. The LIDAR sensors were able to quickly respond when motion was detected within a threshold distance.  Two sensors placed side by side can count the number of passengers on hypothetical bus using the order of triggers as  discussed on a  previous slide. The main issue with the LIDAR sensors is that they are only able to detect motion directly in front of the sensor. This problem can be mitigated by placing the sensors at chest height on the bus. A 3D -printed mechanical housing for the sensors will be printed within the next week  to allow for more reliable testing. </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000">
                <a:solidFill>
                  <a:schemeClr val="dk1"/>
                </a:solidFill>
                <a:latin typeface="Times New Roman"/>
                <a:ea typeface="Times New Roman"/>
                <a:cs typeface="Times New Roman"/>
                <a:sym typeface="Times New Roman"/>
              </a:rPr>
              <a:t>Depending on the accuracy of the LIDAR sensors in the new 3d printed housing, the team is considering abandoning PIR altogether in favor of the highly sensitive LIDAR sensors.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David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b28753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fb287533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050">
                <a:solidFill>
                  <a:schemeClr val="dk1"/>
                </a:solidFill>
                <a:highlight>
                  <a:srgbClr val="FFFFFF"/>
                </a:highlight>
                <a:latin typeface="Roboto"/>
                <a:ea typeface="Roboto"/>
                <a:cs typeface="Roboto"/>
                <a:sym typeface="Roboto"/>
              </a:rPr>
              <a:t>Thomas - </a:t>
            </a:r>
            <a:r>
              <a:rPr lang="en" sz="1050">
                <a:solidFill>
                  <a:schemeClr val="dk1"/>
                </a:solidFill>
                <a:highlight>
                  <a:srgbClr val="FFFFFF"/>
                </a:highlight>
                <a:latin typeface="Roboto"/>
                <a:ea typeface="Roboto"/>
                <a:cs typeface="Roboto"/>
                <a:sym typeface="Roboto"/>
              </a:rPr>
              <a:t>Acrylonitrile butadiene styrene (ABS) is a common thermoplastic polymer. </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en" sz="1050">
                <a:solidFill>
                  <a:srgbClr val="202122"/>
                </a:solidFill>
                <a:highlight>
                  <a:srgbClr val="FFFFFF"/>
                </a:highlight>
              </a:rPr>
              <a:t>We have printed out an elliptical sensor housing out of ABS. which provides favorable mechanical properties such as impact resistance, toughness, and rigidity when compared with other common polymers. This material is affordable and its chemical properties make it ideal for our prototype intelliBus system.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en" sz="1050">
                <a:solidFill>
                  <a:srgbClr val="202122"/>
                </a:solidFill>
                <a:highlight>
                  <a:srgbClr val="FFFFFF"/>
                </a:highlight>
              </a:rPr>
              <a:t>The top right image shows the front face of the 3D sensor housing, with variable heights. The heights vary by about 2.5cm (which is about the height of a PIR sensor) . So off the 1cm base, the heights increase to 3.5 cm, 6cm, and 8.5cm. The right hand side image shows the 3 pairs of  angles that we can detect human motion (inner pair, middle pair and outer pair). The passenger counting logic assumes that the sensors are triggered one after the other. The curved shaped of the 3d sensor housing helps enforces this constraint. With LIDAR sensors, the overlapping detection field should not be an issue since the LIDAR beam emits a line directly in front of the sensor. However, with PIR sensor detection it is important that the sensors are angled away from each other. If mounted directly side by side, the wide field of view on the PIR sensors could overlap.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rPr lang="en" sz="1050">
                <a:solidFill>
                  <a:srgbClr val="202122"/>
                </a:solidFill>
                <a:highlight>
                  <a:srgbClr val="FFFFFF"/>
                </a:highlight>
              </a:rPr>
              <a:t>Additionally, we are planning on building a separate 3D printed housing for the nordic microcontroller board that will protect the top and bottom of the microcontroller from the elements. </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52c9f23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052c9f236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63169f97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63169f97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a17a158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a17a1586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Design for High-Throughput Low-Latency Big Data Pipeline in the cloud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b3d74a3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fb3d74a30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a17a1586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fa17a1586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May use this: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Shad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web application pulls from the database to present the end-users with live maps and passengers counts</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live-feed webapp proposed GUI for the live map and passenger count.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analytics dashboard will provide web-embeddable machine learning business intelligence (BI) GUI dashboards -- either using AWS Quicksight or Microsoft PowerBI -- which will allow end-users to have insights on the data and make predictions.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a17a1586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fa17a1586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May use this:</a:t>
            </a:r>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Shad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web application pulls from the database to present the end-users with live maps and passengers counts</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live-feed webapp proposed GUI for the live map and passenger count.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200">
              <a:solidFill>
                <a:srgbClr val="4285F4"/>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sz="1200">
                <a:solidFill>
                  <a:srgbClr val="4285F4"/>
                </a:solidFill>
                <a:latin typeface="Times New Roman"/>
                <a:ea typeface="Times New Roman"/>
                <a:cs typeface="Times New Roman"/>
                <a:sym typeface="Times New Roman"/>
              </a:rPr>
              <a:t>The analytics dashboard will provide web-embeddable machine learning business intelligence (BI) GUI dashboards -- either using AWS Quicksight or Microsoft PowerBI -- which will allow end-users to have insights on the data and make predictions.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 The budget from the original proposal presentation has been updated to reflect the money that has been spent by the team up to this point in the project.  The equipment for a prototype of the IntelliBus system includes the cellular IoT development kit, infrared and LIDAR sensors to track passenger motion, an external GPS antenna, and additional wires and connectors. The Nordic Semiconductor cellular IoT development kit is the most expensive item in the budget at $138.00 [7]. We have purchased two boards for parallel development.  Passive infrared sensors come in batches of 6, and the per batch cost is $10 [20]. Wires and connectors are estimated to be around $10 as well. The LIDAR sensors are $14.95 each. However, the team already purchased the LIDAR sensors for a previous class (ECE-4180). The external GPS antenna is $11.00.  Bringing the total Parts expense to $307.00</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embedded software development environment will come included with the cellular IoT kit. The prototype should not need more than 10GB of standard storage and will use Amazon Web Services' free-tier. Using open-source software tools for the front and back-end of the website will also help save on cost.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funding for the project is $125 per student, leaving us $193.00  below the top of our budget. Using the current evaluation, there is no indication that the project will exceed the funding provided by the ECE department.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a17a1586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fa17a15868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Thomas - The people counting technology used by the IntelliBus system is ultimately not limited to bus transportation. Our product could be marketed to other types of public transportation like metro subway services and passenger rail services. Airlines, predicting maintenance inside a crowded structure, and shopping centers may also have a commercial interest in our system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a couple of products already in existence that offer a similar service to IntelliBus. </a:t>
            </a:r>
            <a:r>
              <a:rPr lang="en" sz="1200">
                <a:solidFill>
                  <a:schemeClr val="dk1"/>
                </a:solidFill>
                <a:latin typeface="Calibri"/>
                <a:ea typeface="Calibri"/>
                <a:cs typeface="Calibri"/>
                <a:sym typeface="Calibri"/>
              </a:rPr>
              <a:t>The Transit Bus app provides real time bus tracking and trip planning with categorical crowding information by describing busses on a mobile app  as not crowded, some crowding, or crowded.  Like IntelliBus, Transit uses side by side infrared beams to detect human movement [1]. </a:t>
            </a:r>
            <a:endParaRPr sz="1200">
              <a:solidFill>
                <a:schemeClr val="dk1"/>
              </a:solidFill>
              <a:latin typeface="Calibri"/>
              <a:ea typeface="Calibri"/>
              <a:cs typeface="Calibri"/>
              <a:sym typeface="Calibri"/>
            </a:endParaRPr>
          </a:p>
          <a:p>
            <a:pPr indent="-304800" lvl="0" marL="685800" rtl="0" algn="l">
              <a:lnSpc>
                <a:spcPct val="100000"/>
              </a:lnSpc>
              <a:spcBef>
                <a:spcPts val="0"/>
              </a:spcBef>
              <a:spcAft>
                <a:spcPts val="0"/>
              </a:spcAft>
              <a:buClr>
                <a:schemeClr val="dk1"/>
              </a:buClr>
              <a:buSzPts val="1200"/>
              <a:buFont typeface="Noto Sans Symbols"/>
              <a:buChar char="●"/>
            </a:pPr>
            <a:r>
              <a:rPr lang="en" sz="1200">
                <a:solidFill>
                  <a:schemeClr val="dk1"/>
                </a:solidFill>
                <a:latin typeface="Calibri"/>
                <a:ea typeface="Calibri"/>
                <a:cs typeface="Calibri"/>
                <a:sym typeface="Calibri"/>
              </a:rPr>
              <a:t>The Smart Transit People Counting Camera from Beijing Vion Technology offers image acquisition, passenger counting and analysis, and network data transmission, all in one camera. The product is mounted vertically over a bus door and uses computer vision and machine learning  to detect human motion [2]. </a:t>
            </a:r>
            <a:endParaRPr sz="1200">
              <a:solidFill>
                <a:schemeClr val="dk1"/>
              </a:solidFill>
              <a:latin typeface="Calibri"/>
              <a:ea typeface="Calibri"/>
              <a:cs typeface="Calibri"/>
              <a:sym typeface="Calibri"/>
            </a:endParaRPr>
          </a:p>
          <a:p>
            <a:pPr indent="-304800" lvl="0" marL="685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Passio Technologies APC (Automatic Passenger Counting) is an advanced system that allows bus transportation authorities to track passenger counts and vehicle service start and end times. Passio also provides a mobile data terminal that displays vehicle location, date, time, passenger type, and other pertinent information on a web dashboard. </a:t>
            </a:r>
            <a:endParaRPr sz="1200">
              <a:solidFill>
                <a:schemeClr val="dk1"/>
              </a:solidFill>
              <a:latin typeface="Calibri"/>
              <a:ea typeface="Calibri"/>
              <a:cs typeface="Calibri"/>
              <a:sym typeface="Calibri"/>
            </a:endParaRPr>
          </a:p>
          <a:p>
            <a:pPr indent="-304800" lvl="0" marL="685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If brought to market, the IntelliBus system would provide mostly the same features as the passenger counting systems that already exist.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Thomas - </a:t>
            </a:r>
            <a:endParaRPr/>
          </a:p>
          <a:p>
            <a:pPr indent="0" lvl="0" marL="0" rtl="0" algn="l">
              <a:lnSpc>
                <a:spcPct val="100000"/>
              </a:lnSpc>
              <a:spcBef>
                <a:spcPts val="0"/>
              </a:spcBef>
              <a:spcAft>
                <a:spcPts val="0"/>
              </a:spcAft>
              <a:buSzPts val="1100"/>
              <a:buNone/>
            </a:pPr>
            <a:r>
              <a:rPr lang="en"/>
              <a:t>Noah Chong will serve as …</a:t>
            </a:r>
            <a:endParaRPr/>
          </a:p>
          <a:p>
            <a:pPr indent="0" lvl="0" marL="0" rtl="0" algn="l">
              <a:lnSpc>
                <a:spcPct val="100000"/>
              </a:lnSpc>
              <a:spcBef>
                <a:spcPts val="0"/>
              </a:spcBef>
              <a:spcAft>
                <a:spcPts val="0"/>
              </a:spcAft>
              <a:buSzPts val="1100"/>
              <a:buNone/>
            </a:pPr>
            <a:r>
              <a:rPr lang="en"/>
              <a:t>Team members may be called upon to assist in other areas of the project depending on the workload.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a17a15868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fa17a15868_1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Thomas - </a:t>
            </a:r>
            <a:endParaRPr/>
          </a:p>
          <a:p>
            <a:pPr indent="0" lvl="0" marL="0" rtl="0" algn="l">
              <a:lnSpc>
                <a:spcPct val="100000"/>
              </a:lnSpc>
              <a:spcBef>
                <a:spcPts val="0"/>
              </a:spcBef>
              <a:spcAft>
                <a:spcPts val="0"/>
              </a:spcAft>
              <a:buSzPts val="1100"/>
              <a:buNone/>
            </a:pPr>
            <a:r>
              <a:rPr lang="en"/>
              <a:t>This slide gives a high level description of the project. The goal is to design and prototype an IoT device that ultimately displays real-time updates of bus location and total passengers on a cloud-based web application. We have divided the project into two main components. The embedded passenger counting system will contain infrared sensors or LIDAR sensors to capture passengers entering and exiting the bus doors, a microcontroller that will process sensor inputs and store the total passenger count. </a:t>
            </a:r>
            <a:endParaRPr/>
          </a:p>
          <a:p>
            <a:pPr indent="0" lvl="0" marL="0" rtl="0" algn="l">
              <a:lnSpc>
                <a:spcPct val="100000"/>
              </a:lnSpc>
              <a:spcBef>
                <a:spcPts val="0"/>
              </a:spcBef>
              <a:spcAft>
                <a:spcPts val="0"/>
              </a:spcAft>
              <a:buSzPts val="1100"/>
              <a:buNone/>
            </a:pPr>
            <a:r>
              <a:rPr lang="en"/>
              <a:t>And an LTE-M module on the microcontroller will transmit the current number of bus riders and bus location to an IoT gateway. </a:t>
            </a:r>
            <a:endParaRPr/>
          </a:p>
          <a:p>
            <a:pPr indent="0" lvl="0" marL="0" rtl="0" algn="l">
              <a:lnSpc>
                <a:spcPct val="100000"/>
              </a:lnSpc>
              <a:spcBef>
                <a:spcPts val="0"/>
              </a:spcBef>
              <a:spcAft>
                <a:spcPts val="0"/>
              </a:spcAft>
              <a:buSzPts val="1100"/>
              <a:buNone/>
            </a:pPr>
            <a:r>
              <a:t/>
            </a:r>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second component of the project is a cloud-based web application that will be built upon a noSQL database of time-stamped passenger counts. AWS IoT Core is the gateway that  will connect the embedded passenger counting system with the back-end noSQL database. A web page  will actively refresh with the latest passenger counts and bus locations pulled from the database. For the front-end, we we plan on using tools like chart JS for data visualization and the OpenLayer maps API. These tools will allow End-users like Transportation departments and bus riders to  analyze passenger traffic statistics and bus maps on our website.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target user of our product is transportation departments that provide bus services and currently do not collect data on passengers. And The highest priority for that customer is to deliver an accurate display of passenger counts and bus locations on our website.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Another top priority is that the IoT solution can be setup easily and affordably across an entire bus fleet. To be quickly setup, our passenger counting system will use an existing bus power supply, and fit within the dimensions of a bus doorway.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our goal is that the product would cost no more than $800.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Transportation departments will only purchase our product if bus passengers are pleased with the website display. to keep passengers happy, the website we design should respond to HTTP requests within 5 seconds.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Thomas -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This slide shows how the engineering requirements of the project will meet the customer needs discussed on the previous slide.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 product will fail if it cannot respond to user requests in a punctual fashion. There are two potential network bottlenecks within the system. Between the IoT device and the cloud database, there should be a minimum throughput of 5.6 kbps to allow enough time for data processing. Transportation departments and passengers should receive HTTP responses from the AWS virtual machine within 5 s.</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 In addition to timing performance, the device should easily integrate into a modern bus infrastructure. The embedded system should charge using a 5 V USB cable and the size should not hinder passenger movement. To be scalable, the total cost of the embedded device hardware should be less than $200. For prototyping, the top engineering goal is to show that the IoT device can accurately display passenger count data on a website within a reasonable amount of time.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Shad -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There are two main components to IntelliBus: the IoT embedded device and the web applications. The IoT device consists of a microcontroller, tracking sensors, and LTE-M module. The web application is responsible for providing a real-time dashboard of bus locations, passenger counts, and viewing pertinent graphical statistics and analytics. Figure here shows the overall system architecture of IntelliBus</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Shad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Here is a little more detail about the frameworks and services that we will be using. For the Visualization and Frontend of the map viz that shows near real-time route information, we will use OpenLayers JS framework. It integrates really well with NodeJS and will provide a simple way to take GeoJSON info and map them appropriately. For the analytics side of the vizluations, we plan to leverage some enterprise level Business Intel</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23900" rtl="0" algn="l">
              <a:spcBef>
                <a:spcPts val="0"/>
              </a:spcBef>
              <a:spcAft>
                <a:spcPts val="0"/>
              </a:spcAft>
              <a:buClr>
                <a:srgbClr val="4285F4"/>
              </a:buClr>
              <a:buSzPts val="1100"/>
              <a:buFont typeface="Arial"/>
              <a:buNone/>
            </a:pPr>
            <a:r>
              <a:t/>
            </a:r>
            <a:endParaRPr sz="1200">
              <a:solidFill>
                <a:srgbClr val="4285F4"/>
              </a:solidFill>
            </a:endParaRPr>
          </a:p>
          <a:p>
            <a:pPr indent="-304800" lvl="0" marL="457200" rtl="0" algn="l">
              <a:spcBef>
                <a:spcPts val="0"/>
              </a:spcBef>
              <a:spcAft>
                <a:spcPts val="0"/>
              </a:spcAft>
              <a:buClr>
                <a:srgbClr val="4285F4"/>
              </a:buClr>
              <a:buSzPts val="1200"/>
              <a:buChar char="●"/>
            </a:pPr>
            <a:r>
              <a:rPr lang="en" sz="1200">
                <a:solidFill>
                  <a:srgbClr val="4285F4"/>
                </a:solidFill>
              </a:rPr>
              <a:t>The Two VL53L0X LiDAR sensors can accurately measure the distance of the nearest object within 30  mm-1000mm. </a:t>
            </a:r>
            <a:endParaRPr sz="1200">
              <a:solidFill>
                <a:srgbClr val="4285F4"/>
              </a:solidFill>
            </a:endParaRPr>
          </a:p>
          <a:p>
            <a:pPr indent="-304800" lvl="0" marL="457200" rtl="0" algn="l">
              <a:spcBef>
                <a:spcPts val="0"/>
              </a:spcBef>
              <a:spcAft>
                <a:spcPts val="0"/>
              </a:spcAft>
              <a:buClr>
                <a:srgbClr val="4285F4"/>
              </a:buClr>
              <a:buSzPts val="1200"/>
              <a:buChar char="●"/>
            </a:pPr>
            <a:r>
              <a:rPr lang="en" sz="1200">
                <a:solidFill>
                  <a:srgbClr val="4285F4"/>
                </a:solidFill>
              </a:rPr>
              <a:t>The Arduino Nano reads the LiDAR sensors via an I2C interface. If the distance returned by a sensor is less than a set threshold, then a digital output pin is set.</a:t>
            </a:r>
            <a:endParaRPr sz="1200">
              <a:solidFill>
                <a:srgbClr val="4285F4"/>
              </a:solidFill>
            </a:endParaRPr>
          </a:p>
          <a:p>
            <a:pPr indent="-304800" lvl="0" marL="457200" rtl="0" algn="l">
              <a:spcBef>
                <a:spcPts val="0"/>
              </a:spcBef>
              <a:spcAft>
                <a:spcPts val="0"/>
              </a:spcAft>
              <a:buClr>
                <a:srgbClr val="4285F4"/>
              </a:buClr>
              <a:buSzPts val="1200"/>
              <a:buChar char="●"/>
            </a:pPr>
            <a:r>
              <a:rPr lang="en" sz="1200">
                <a:solidFill>
                  <a:srgbClr val="4285F4"/>
                </a:solidFill>
              </a:rPr>
              <a:t>The Nordic Semiconductor nRF9160 transmits passenger counts and other data over the LTE-M network. It calculates passenger count by the order of rising edges from the Nano’s digital outputs.</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fa17a15868_1_351"/>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fa17a15868_1_351"/>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fa17a15868_1_35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gfa17a15868_1_351"/>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gfa17a15868_1_3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gfa17a15868_1_399"/>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gfa17a15868_1_399"/>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0" name="Google Shape;60;gfa17a15868_1_39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gfa17a15868_1_40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gfa17a15868_1_36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fa17a15868_1_36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fa17a15868_1_36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gfa17a15868_1_360"/>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gfa17a15868_1_36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fa17a15868_1_357"/>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3" name="Google Shape;23;gfa17a15868_1_3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fa17a15868_1_36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fa17a15868_1_36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gfa17a15868_1_36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 name="Google Shape;28;gfa17a15868_1_36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gfa17a15868_1_36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gfa17a15868_1_36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fa17a15868_1_37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fa17a15868_1_37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fa17a15868_1_37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gfa17a15868_1_37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fa17a15868_1_37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fa17a15868_1_37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fa17a15868_1_37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gfa17a15868_1_37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41" name="Google Shape;41;gfa17a15868_1_37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fa17a15868_1_384"/>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gfa17a15868_1_38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fa17a15868_1_387"/>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fa17a15868_1_38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fa17a15868_1_38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gfa17a15868_1_387"/>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fa17a15868_1_38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gfa17a15868_1_38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fa17a15868_1_39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fa17a15868_1_39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fa17a15868_1_394"/>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gfa17a15868_1_39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gfa17a15868_1_34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gfa17a15868_1_34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gfa17a15868_1_3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adafruit.com/product/3317"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333"/>
              <a:buNone/>
            </a:pPr>
            <a:r>
              <a:rPr lang="en"/>
              <a:t>IntelliBus Final Presentation</a:t>
            </a:r>
            <a:endParaRPr/>
          </a:p>
        </p:txBody>
      </p:sp>
      <p:sp>
        <p:nvSpPr>
          <p:cNvPr id="68" name="Google Shape;68;p1"/>
          <p:cNvSpPr txBox="1"/>
          <p:nvPr>
            <p:ph idx="1" type="subTitle"/>
          </p:nvPr>
        </p:nvSpPr>
        <p:spPr>
          <a:xfrm>
            <a:off x="379200" y="2897350"/>
            <a:ext cx="8385600" cy="2035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
              <a:t>December 6, 2021</a:t>
            </a:r>
            <a:endParaRPr/>
          </a:p>
          <a:p>
            <a:pPr indent="0" lvl="0" marL="0" rtl="0" algn="l">
              <a:lnSpc>
                <a:spcPct val="100000"/>
              </a:lnSpc>
              <a:spcBef>
                <a:spcPts val="0"/>
              </a:spcBef>
              <a:spcAft>
                <a:spcPts val="0"/>
              </a:spcAft>
              <a:buSzPts val="1800"/>
              <a:buNone/>
            </a:pPr>
            <a:r>
              <a:rPr lang="en"/>
              <a:t>ECE-4872-L10</a:t>
            </a:r>
            <a:endParaRPr/>
          </a:p>
          <a:p>
            <a:pPr indent="0" lvl="0" marL="0" rtl="0" algn="l">
              <a:lnSpc>
                <a:spcPct val="100000"/>
              </a:lnSpc>
              <a:spcBef>
                <a:spcPts val="0"/>
              </a:spcBef>
              <a:spcAft>
                <a:spcPts val="0"/>
              </a:spcAft>
              <a:buSzPts val="1800"/>
              <a:buNone/>
            </a:pPr>
            <a:r>
              <a:rPr lang="en"/>
              <a:t>Group Members: Noah Chong, Shadman Ahmed, Thomas Talbot, Yue Pan (David) </a:t>
            </a:r>
            <a:endParaRPr/>
          </a:p>
          <a:p>
            <a:pPr indent="0" lvl="0" marL="0" rtl="0" algn="l">
              <a:lnSpc>
                <a:spcPct val="100000"/>
              </a:lnSpc>
              <a:spcBef>
                <a:spcPts val="0"/>
              </a:spcBef>
              <a:spcAft>
                <a:spcPts val="0"/>
              </a:spcAft>
              <a:buSzPts val="1800"/>
              <a:buNone/>
            </a:pPr>
            <a:r>
              <a:rPr lang="en"/>
              <a:t>Primary Advisor: Dr. Vijay Madisetti </a:t>
            </a:r>
            <a:endParaRPr/>
          </a:p>
          <a:p>
            <a:pPr indent="0" lvl="0" marL="0" rtl="0" algn="l">
              <a:lnSpc>
                <a:spcPct val="100000"/>
              </a:lnSpc>
              <a:spcBef>
                <a:spcPts val="0"/>
              </a:spcBef>
              <a:spcAft>
                <a:spcPts val="0"/>
              </a:spcAft>
              <a:buSzPts val="1800"/>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fa17a15868_1_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LIDAR Sensor </a:t>
            </a:r>
            <a:endParaRPr/>
          </a:p>
        </p:txBody>
      </p:sp>
      <p:sp>
        <p:nvSpPr>
          <p:cNvPr id="140" name="Google Shape;140;gfa17a15868_1_15"/>
          <p:cNvSpPr txBox="1"/>
          <p:nvPr>
            <p:ph idx="1" type="body"/>
          </p:nvPr>
        </p:nvSpPr>
        <p:spPr>
          <a:xfrm>
            <a:off x="3038625" y="1919075"/>
            <a:ext cx="5655300" cy="30408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uFill>
                  <a:noFill/>
                </a:uFill>
                <a:hlinkClick r:id="rId3">
                  <a:extLst>
                    <a:ext uri="{A12FA001-AC4F-418D-AE19-62706E023703}">
                      <ahyp:hlinkClr val="tx"/>
                    </a:ext>
                  </a:extLst>
                </a:hlinkClick>
              </a:rPr>
              <a:t>VL53L0X LIDAR ToF sensor</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Time of flight sensors use the travel time of a solid state laser to detect distance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Range: 50mm - 1200mm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33ms delay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I2C communication</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Dimensions: 21.0mm x 18.0mm</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$14.95 </a:t>
            </a:r>
            <a:endParaRPr>
              <a:solidFill>
                <a:srgbClr val="000000"/>
              </a:solidFill>
              <a:highlight>
                <a:srgbClr val="FFFFFF"/>
              </a:highlight>
            </a:endParaRPr>
          </a:p>
        </p:txBody>
      </p:sp>
      <p:pic>
        <p:nvPicPr>
          <p:cNvPr id="141" name="Google Shape;141;gfa17a15868_1_15"/>
          <p:cNvPicPr preferRelativeResize="0"/>
          <p:nvPr/>
        </p:nvPicPr>
        <p:blipFill rotWithShape="1">
          <a:blip r:embed="rId4">
            <a:alphaModFix/>
          </a:blip>
          <a:srcRect b="0" l="0" r="0" t="0"/>
          <a:stretch/>
        </p:blipFill>
        <p:spPr>
          <a:xfrm>
            <a:off x="304800" y="2325863"/>
            <a:ext cx="2733826" cy="20517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Passenger Counting Mechanism </a:t>
            </a:r>
            <a:endParaRPr/>
          </a:p>
        </p:txBody>
      </p:sp>
      <p:sp>
        <p:nvSpPr>
          <p:cNvPr id="147" name="Google Shape;147;p11"/>
          <p:cNvSpPr txBox="1"/>
          <p:nvPr>
            <p:ph idx="1" type="body"/>
          </p:nvPr>
        </p:nvSpPr>
        <p:spPr>
          <a:xfrm>
            <a:off x="79000" y="1752350"/>
            <a:ext cx="5080200" cy="3343800"/>
          </a:xfrm>
          <a:prstGeom prst="rect">
            <a:avLst/>
          </a:prstGeom>
          <a:noFill/>
          <a:ln>
            <a:noFill/>
          </a:ln>
        </p:spPr>
        <p:txBody>
          <a:bodyPr anchorCtr="0" anchor="t" bIns="91425" lIns="91425" spcFirstLastPara="1" rIns="91425" wrap="square" tIns="91425">
            <a:normAutofit/>
          </a:bodyPr>
          <a:lstStyle/>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Two sensors will face the path of  passenger’s entry and exit</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When passenger moves in / out of the bus, the two sensors triggers at different times</a:t>
            </a:r>
            <a:endParaRPr sz="1600">
              <a:solidFill>
                <a:srgbClr val="000000"/>
              </a:solidFill>
            </a:endParaRPr>
          </a:p>
          <a:p>
            <a:pPr indent="0" lvl="0" marL="0" marR="0" rtl="0" algn="l">
              <a:lnSpc>
                <a:spcPct val="115000"/>
              </a:lnSpc>
              <a:spcBef>
                <a:spcPts val="1000"/>
              </a:spcBef>
              <a:spcAft>
                <a:spcPts val="0"/>
              </a:spcAft>
              <a:buSzPts val="1800"/>
              <a:buNone/>
            </a:pPr>
            <a:r>
              <a:rPr lang="en" sz="1600">
                <a:solidFill>
                  <a:srgbClr val="000000"/>
                </a:solidFill>
              </a:rPr>
              <a:t>Edge Cases to Consider: </a:t>
            </a:r>
            <a:endParaRPr sz="1600">
              <a:solidFill>
                <a:srgbClr val="000000"/>
              </a:solidFill>
            </a:endParaRPr>
          </a:p>
          <a:p>
            <a:pPr indent="-330200" lvl="0" marL="457200" marR="0" rtl="0" algn="l">
              <a:lnSpc>
                <a:spcPct val="115000"/>
              </a:lnSpc>
              <a:spcBef>
                <a:spcPts val="1000"/>
              </a:spcBef>
              <a:spcAft>
                <a:spcPts val="0"/>
              </a:spcAft>
              <a:buClr>
                <a:srgbClr val="000000"/>
              </a:buClr>
              <a:buSzPts val="1600"/>
              <a:buChar char="●"/>
            </a:pPr>
            <a:r>
              <a:rPr lang="en" sz="1600">
                <a:solidFill>
                  <a:srgbClr val="000000"/>
                </a:solidFill>
              </a:rPr>
              <a:t>Capturing invalid data while the bus is moving</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Person standing in front of the sensors</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Preventing double counts</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Reliability and timeliness of the sensors</a:t>
            </a:r>
            <a:endParaRPr sz="1600">
              <a:solidFill>
                <a:srgbClr val="000000"/>
              </a:solidFill>
            </a:endParaRPr>
          </a:p>
        </p:txBody>
      </p:sp>
      <p:pic>
        <p:nvPicPr>
          <p:cNvPr id="148" name="Google Shape;148;p11"/>
          <p:cNvPicPr preferRelativeResize="0"/>
          <p:nvPr/>
        </p:nvPicPr>
        <p:blipFill rotWithShape="1">
          <a:blip r:embed="rId3">
            <a:alphaModFix/>
          </a:blip>
          <a:srcRect b="0" l="0" r="0" t="0"/>
          <a:stretch/>
        </p:blipFill>
        <p:spPr>
          <a:xfrm>
            <a:off x="5475325" y="1904325"/>
            <a:ext cx="3452700" cy="25440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fb28753345_0_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3D LiDAR Sensor Housing </a:t>
            </a:r>
            <a:endParaRPr/>
          </a:p>
        </p:txBody>
      </p:sp>
      <p:sp>
        <p:nvSpPr>
          <p:cNvPr id="154" name="Google Shape;154;gfb28753345_0_0"/>
          <p:cNvSpPr txBox="1"/>
          <p:nvPr/>
        </p:nvSpPr>
        <p:spPr>
          <a:xfrm>
            <a:off x="308425" y="2004775"/>
            <a:ext cx="4358100" cy="1477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Rectangle with 13.75 cm width and 17.9 cm length</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ABS material</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Separate housing for </a:t>
            </a:r>
            <a:r>
              <a:rPr lang="en" sz="1700">
                <a:latin typeface="Roboto"/>
                <a:ea typeface="Roboto"/>
                <a:cs typeface="Roboto"/>
                <a:sym typeface="Roboto"/>
              </a:rPr>
              <a:t>N</a:t>
            </a:r>
            <a:r>
              <a:rPr b="0" i="0" lang="en" sz="1700" u="none" cap="none" strike="noStrike">
                <a:solidFill>
                  <a:srgbClr val="000000"/>
                </a:solidFill>
                <a:latin typeface="Roboto"/>
                <a:ea typeface="Roboto"/>
                <a:cs typeface="Roboto"/>
                <a:sym typeface="Roboto"/>
              </a:rPr>
              <a:t>ordic board</a:t>
            </a:r>
            <a:endParaRPr b="0" i="0" sz="17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pic>
        <p:nvPicPr>
          <p:cNvPr id="155" name="Google Shape;155;gfb28753345_0_0"/>
          <p:cNvPicPr preferRelativeResize="0"/>
          <p:nvPr/>
        </p:nvPicPr>
        <p:blipFill rotWithShape="1">
          <a:blip r:embed="rId3">
            <a:alphaModFix/>
          </a:blip>
          <a:srcRect b="0" l="0" r="0" t="0"/>
          <a:stretch/>
        </p:blipFill>
        <p:spPr>
          <a:xfrm>
            <a:off x="4809455" y="1859625"/>
            <a:ext cx="3884547" cy="2903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052c9f236e_0_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Passenger Counting Precision Results </a:t>
            </a:r>
            <a:endParaRPr/>
          </a:p>
        </p:txBody>
      </p:sp>
      <p:pic>
        <p:nvPicPr>
          <p:cNvPr id="161" name="Google Shape;161;g1052c9f236e_0_2"/>
          <p:cNvPicPr preferRelativeResize="0"/>
          <p:nvPr/>
        </p:nvPicPr>
        <p:blipFill rotWithShape="1">
          <a:blip r:embed="rId3">
            <a:alphaModFix/>
          </a:blip>
          <a:srcRect b="0" l="0" r="0" t="0"/>
          <a:stretch/>
        </p:blipFill>
        <p:spPr>
          <a:xfrm>
            <a:off x="1810362" y="1846450"/>
            <a:ext cx="5545175" cy="3128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063169f978_2_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On-Bus Hardware Prototype</a:t>
            </a:r>
            <a:endParaRPr/>
          </a:p>
        </p:txBody>
      </p:sp>
      <p:pic>
        <p:nvPicPr>
          <p:cNvPr id="167" name="Google Shape;167;g1063169f978_2_5"/>
          <p:cNvPicPr preferRelativeResize="0"/>
          <p:nvPr/>
        </p:nvPicPr>
        <p:blipFill>
          <a:blip r:embed="rId3">
            <a:alphaModFix/>
          </a:blip>
          <a:stretch>
            <a:fillRect/>
          </a:stretch>
        </p:blipFill>
        <p:spPr>
          <a:xfrm>
            <a:off x="1187524" y="2140300"/>
            <a:ext cx="3023698" cy="2267773"/>
          </a:xfrm>
          <a:prstGeom prst="rect">
            <a:avLst/>
          </a:prstGeom>
          <a:noFill/>
          <a:ln>
            <a:noFill/>
          </a:ln>
        </p:spPr>
      </p:pic>
      <p:pic>
        <p:nvPicPr>
          <p:cNvPr id="168" name="Google Shape;168;g1063169f978_2_5"/>
          <p:cNvPicPr preferRelativeResize="0"/>
          <p:nvPr/>
        </p:nvPicPr>
        <p:blipFill>
          <a:blip r:embed="rId4">
            <a:alphaModFix/>
          </a:blip>
          <a:stretch>
            <a:fillRect/>
          </a:stretch>
        </p:blipFill>
        <p:spPr>
          <a:xfrm>
            <a:off x="5072800" y="2140300"/>
            <a:ext cx="3023698" cy="22677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fa17a15868_1_0"/>
          <p:cNvSpPr txBox="1"/>
          <p:nvPr>
            <p:ph type="title"/>
          </p:nvPr>
        </p:nvSpPr>
        <p:spPr>
          <a:xfrm>
            <a:off x="501100" y="2134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Prototyping Data Pipeline</a:t>
            </a:r>
            <a:endParaRPr/>
          </a:p>
        </p:txBody>
      </p:sp>
      <p:pic>
        <p:nvPicPr>
          <p:cNvPr id="174" name="Google Shape;174;gfa17a15868_1_0"/>
          <p:cNvPicPr preferRelativeResize="0"/>
          <p:nvPr/>
        </p:nvPicPr>
        <p:blipFill rotWithShape="1">
          <a:blip r:embed="rId3">
            <a:alphaModFix/>
          </a:blip>
          <a:srcRect b="0" l="0" r="0" t="0"/>
          <a:stretch/>
        </p:blipFill>
        <p:spPr>
          <a:xfrm>
            <a:off x="152400" y="1819325"/>
            <a:ext cx="8839199" cy="25581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fb3d74a307_0_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Enterprise Data Pipeline (Scaled Deployment)</a:t>
            </a:r>
            <a:endParaRPr/>
          </a:p>
        </p:txBody>
      </p:sp>
      <p:sp>
        <p:nvSpPr>
          <p:cNvPr id="180" name="Google Shape;180;gfb3d74a307_0_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rgbClr val="000000"/>
              </a:buClr>
              <a:buSzPts val="1700"/>
              <a:buFont typeface="Roboto"/>
              <a:buChar char="●"/>
            </a:pPr>
            <a:r>
              <a:rPr lang="en" sz="1700">
                <a:solidFill>
                  <a:srgbClr val="000000"/>
                </a:solidFill>
              </a:rPr>
              <a:t>Auto Scaling Group  -- DynamoDB</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Load Balancing -- EC2 Instance</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Data Lake -- Archiving to Glacier</a:t>
            </a:r>
            <a:endParaRPr sz="1700">
              <a:solidFill>
                <a:srgbClr val="000000"/>
              </a:solidFill>
            </a:endParaRPr>
          </a:p>
          <a:p>
            <a:pPr indent="-336550" lvl="0" marL="457200" rtl="0" algn="l">
              <a:lnSpc>
                <a:spcPct val="100000"/>
              </a:lnSpc>
              <a:spcBef>
                <a:spcPts val="0"/>
              </a:spcBef>
              <a:spcAft>
                <a:spcPts val="0"/>
              </a:spcAft>
              <a:buClr>
                <a:srgbClr val="000000"/>
              </a:buClr>
              <a:buSzPts val="1700"/>
              <a:buFont typeface="Arial"/>
              <a:buChar char="●"/>
            </a:pPr>
            <a:r>
              <a:rPr lang="en" sz="1700">
                <a:solidFill>
                  <a:srgbClr val="000000"/>
                </a:solidFill>
              </a:rPr>
              <a:t>Machine Learning -- AWS SageMaker or AWS EMR</a:t>
            </a:r>
            <a:endParaRPr sz="1700">
              <a:solidFill>
                <a:srgbClr val="000000"/>
              </a:solidFill>
            </a:endParaRPr>
          </a:p>
          <a:p>
            <a:pPr indent="0" lvl="0" marL="0" rtl="0" algn="l">
              <a:lnSpc>
                <a:spcPct val="100000"/>
              </a:lnSpc>
              <a:spcBef>
                <a:spcPts val="0"/>
              </a:spcBef>
              <a:spcAft>
                <a:spcPts val="0"/>
              </a:spcAft>
              <a:buSzPts val="1800"/>
              <a:buNone/>
            </a:pPr>
            <a:r>
              <a:t/>
            </a:r>
            <a:endParaRPr sz="1700">
              <a:solidFill>
                <a:srgbClr val="000000"/>
              </a:solidFill>
            </a:endParaRPr>
          </a:p>
          <a:p>
            <a:pPr indent="0" lvl="0" marL="0" rtl="0" algn="l">
              <a:lnSpc>
                <a:spcPct val="100000"/>
              </a:lnSpc>
              <a:spcBef>
                <a:spcPts val="0"/>
              </a:spcBef>
              <a:spcAft>
                <a:spcPts val="0"/>
              </a:spcAft>
              <a:buSzPts val="1800"/>
              <a:buNone/>
            </a:pPr>
            <a:r>
              <a:t/>
            </a:r>
            <a:endParaRPr sz="17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fa17a15868_1_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Map Display </a:t>
            </a:r>
            <a:endParaRPr/>
          </a:p>
        </p:txBody>
      </p:sp>
      <p:sp>
        <p:nvSpPr>
          <p:cNvPr id="186" name="Google Shape;186;gfa17a15868_1_5"/>
          <p:cNvSpPr txBox="1"/>
          <p:nvPr/>
        </p:nvSpPr>
        <p:spPr>
          <a:xfrm>
            <a:off x="4842125" y="2379150"/>
            <a:ext cx="3588600" cy="1493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b="0" i="0" lang="en" sz="1700" u="none" cap="none" strike="noStrike">
                <a:solidFill>
                  <a:srgbClr val="000000"/>
                </a:solidFill>
                <a:latin typeface="Roboto"/>
                <a:ea typeface="Roboto"/>
                <a:cs typeface="Roboto"/>
                <a:sym typeface="Roboto"/>
              </a:rPr>
              <a:t>Catalog of all bus stops</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HUD of bus/route information</a:t>
            </a:r>
            <a:endParaRPr b="0" i="0" sz="1700" u="none" cap="none" strike="noStrike">
              <a:solidFill>
                <a:srgbClr val="000000"/>
              </a:solidFill>
              <a:latin typeface="Roboto"/>
              <a:ea typeface="Roboto"/>
              <a:cs typeface="Roboto"/>
              <a:sym typeface="Roboto"/>
            </a:endParaRPr>
          </a:p>
          <a:p>
            <a:pPr indent="-336550" lvl="1" marL="9144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Total passengers</a:t>
            </a:r>
            <a:endParaRPr b="0" i="0" sz="1700" u="none" cap="none" strike="noStrike">
              <a:solidFill>
                <a:srgbClr val="000000"/>
              </a:solidFill>
              <a:latin typeface="Roboto"/>
              <a:ea typeface="Roboto"/>
              <a:cs typeface="Roboto"/>
              <a:sym typeface="Roboto"/>
            </a:endParaRPr>
          </a:p>
          <a:p>
            <a:pPr indent="-336550" lvl="1" marL="9144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Total capacity</a:t>
            </a:r>
            <a:endParaRPr b="0" i="0" sz="1700" u="none" cap="none" strike="noStrike">
              <a:solidFill>
                <a:srgbClr val="000000"/>
              </a:solidFill>
              <a:latin typeface="Roboto"/>
              <a:ea typeface="Roboto"/>
              <a:cs typeface="Roboto"/>
              <a:sym typeface="Roboto"/>
            </a:endParaRPr>
          </a:p>
          <a:p>
            <a:pPr indent="-336550" lvl="1" marL="9144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Current bus status</a:t>
            </a:r>
            <a:endParaRPr b="0" i="0" sz="1700" u="none" cap="none" strike="noStrike">
              <a:solidFill>
                <a:srgbClr val="000000"/>
              </a:solidFill>
              <a:latin typeface="Roboto"/>
              <a:ea typeface="Roboto"/>
              <a:cs typeface="Roboto"/>
              <a:sym typeface="Roboto"/>
            </a:endParaRPr>
          </a:p>
        </p:txBody>
      </p:sp>
      <p:pic>
        <p:nvPicPr>
          <p:cNvPr id="187" name="Google Shape;187;gfa17a15868_1_5"/>
          <p:cNvPicPr preferRelativeResize="0"/>
          <p:nvPr/>
        </p:nvPicPr>
        <p:blipFill rotWithShape="1">
          <a:blip r:embed="rId3">
            <a:alphaModFix/>
          </a:blip>
          <a:srcRect b="0" l="0" r="0" t="0"/>
          <a:stretch/>
        </p:blipFill>
        <p:spPr>
          <a:xfrm>
            <a:off x="304800" y="1930075"/>
            <a:ext cx="4537325" cy="3001803"/>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fa17a15868_1_1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Analytics Dashboard</a:t>
            </a:r>
            <a:endParaRPr/>
          </a:p>
        </p:txBody>
      </p:sp>
      <p:pic>
        <p:nvPicPr>
          <p:cNvPr id="193" name="Google Shape;193;gfa17a15868_1_10"/>
          <p:cNvPicPr preferRelativeResize="0"/>
          <p:nvPr/>
        </p:nvPicPr>
        <p:blipFill rotWithShape="1">
          <a:blip r:embed="rId3">
            <a:alphaModFix/>
          </a:blip>
          <a:srcRect b="0" l="0" r="0" t="0"/>
          <a:stretch/>
        </p:blipFill>
        <p:spPr>
          <a:xfrm>
            <a:off x="1473475" y="1719100"/>
            <a:ext cx="6218958" cy="33322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Schedule</a:t>
            </a:r>
            <a:endParaRPr/>
          </a:p>
        </p:txBody>
      </p:sp>
      <p:sp>
        <p:nvSpPr>
          <p:cNvPr id="199" name="Google Shape;199;p15"/>
          <p:cNvSpPr/>
          <p:nvPr/>
        </p:nvSpPr>
        <p:spPr>
          <a:xfrm>
            <a:off x="385650" y="2610800"/>
            <a:ext cx="13356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a:off x="1721250" y="2610800"/>
            <a:ext cx="24735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a:off x="4194600" y="2610800"/>
            <a:ext cx="438600" cy="1152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a:off x="4633225" y="2610800"/>
            <a:ext cx="25809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a:off x="7214150" y="2610800"/>
            <a:ext cx="1335600" cy="1152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txBox="1"/>
          <p:nvPr/>
        </p:nvSpPr>
        <p:spPr>
          <a:xfrm>
            <a:off x="385650" y="3848325"/>
            <a:ext cx="1335600" cy="1461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Setup</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Local Environments</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Hardware setup</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cxnSp>
        <p:nvCxnSpPr>
          <p:cNvPr id="205" name="Google Shape;205;p15"/>
          <p:cNvCxnSpPr/>
          <p:nvPr/>
        </p:nvCxnSpPr>
        <p:spPr>
          <a:xfrm>
            <a:off x="1721250" y="2423450"/>
            <a:ext cx="0" cy="1527300"/>
          </a:xfrm>
          <a:prstGeom prst="straightConnector1">
            <a:avLst/>
          </a:prstGeom>
          <a:noFill/>
          <a:ln cap="flat" cmpd="sng" w="38100">
            <a:solidFill>
              <a:schemeClr val="dk2"/>
            </a:solidFill>
            <a:prstDash val="solid"/>
            <a:round/>
            <a:headEnd len="sm" w="sm" type="none"/>
            <a:tailEnd len="sm" w="sm" type="none"/>
          </a:ln>
        </p:spPr>
      </p:cxnSp>
      <p:sp>
        <p:nvSpPr>
          <p:cNvPr id="206" name="Google Shape;206;p15"/>
          <p:cNvSpPr txBox="1"/>
          <p:nvPr/>
        </p:nvSpPr>
        <p:spPr>
          <a:xfrm rot="-2969364">
            <a:off x="1503544" y="1883067"/>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Sep. 11th</a:t>
            </a:r>
            <a:endParaRPr b="0" i="0" sz="1100" u="none" cap="none" strike="noStrike">
              <a:solidFill>
                <a:schemeClr val="lt2"/>
              </a:solidFill>
              <a:latin typeface="Roboto"/>
              <a:ea typeface="Roboto"/>
              <a:cs typeface="Roboto"/>
              <a:sym typeface="Roboto"/>
            </a:endParaRPr>
          </a:p>
        </p:txBody>
      </p:sp>
      <p:sp>
        <p:nvSpPr>
          <p:cNvPr id="207" name="Google Shape;207;p15"/>
          <p:cNvSpPr txBox="1"/>
          <p:nvPr/>
        </p:nvSpPr>
        <p:spPr>
          <a:xfrm>
            <a:off x="1734425" y="3880175"/>
            <a:ext cx="2447100" cy="1995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Small-Scale Integration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Hardware and IoT communication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WebApp and Visualization integration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p:txBody>
      </p:sp>
      <p:sp>
        <p:nvSpPr>
          <p:cNvPr id="208" name="Google Shape;208;p15"/>
          <p:cNvSpPr txBox="1"/>
          <p:nvPr/>
        </p:nvSpPr>
        <p:spPr>
          <a:xfrm>
            <a:off x="4569625" y="3880175"/>
            <a:ext cx="2708100" cy="1215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Total System Integration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Sensor → IoT → Backend → Visualization → WebApp</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900"/>
              <a:buFont typeface="Arial"/>
              <a:buNone/>
            </a:pPr>
            <a:r>
              <a:t/>
            </a:r>
            <a:endParaRPr b="0" i="0" sz="900" u="none" cap="none" strike="noStrike">
              <a:solidFill>
                <a:srgbClr val="000000"/>
              </a:solidFill>
              <a:latin typeface="Roboto"/>
              <a:ea typeface="Roboto"/>
              <a:cs typeface="Roboto"/>
              <a:sym typeface="Roboto"/>
            </a:endParaRPr>
          </a:p>
        </p:txBody>
      </p:sp>
      <p:sp>
        <p:nvSpPr>
          <p:cNvPr id="209" name="Google Shape;209;p15"/>
          <p:cNvSpPr txBox="1"/>
          <p:nvPr/>
        </p:nvSpPr>
        <p:spPr>
          <a:xfrm rot="-2969364">
            <a:off x="3909907" y="1881555"/>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Oct. 10th</a:t>
            </a:r>
            <a:endParaRPr b="0" i="0" sz="1100" u="none" cap="none" strike="noStrike">
              <a:solidFill>
                <a:schemeClr val="lt2"/>
              </a:solidFill>
              <a:latin typeface="Roboto"/>
              <a:ea typeface="Roboto"/>
              <a:cs typeface="Roboto"/>
              <a:sym typeface="Roboto"/>
            </a:endParaRPr>
          </a:p>
        </p:txBody>
      </p:sp>
      <p:cxnSp>
        <p:nvCxnSpPr>
          <p:cNvPr id="210" name="Google Shape;210;p15"/>
          <p:cNvCxnSpPr/>
          <p:nvPr/>
        </p:nvCxnSpPr>
        <p:spPr>
          <a:xfrm>
            <a:off x="4194675" y="2449975"/>
            <a:ext cx="0" cy="1527300"/>
          </a:xfrm>
          <a:prstGeom prst="straightConnector1">
            <a:avLst/>
          </a:prstGeom>
          <a:noFill/>
          <a:ln cap="flat" cmpd="sng" w="38100">
            <a:solidFill>
              <a:schemeClr val="dk2"/>
            </a:solidFill>
            <a:prstDash val="solid"/>
            <a:round/>
            <a:headEnd len="sm" w="sm" type="none"/>
            <a:tailEnd len="sm" w="sm" type="none"/>
          </a:ln>
        </p:spPr>
      </p:cxnSp>
      <p:cxnSp>
        <p:nvCxnSpPr>
          <p:cNvPr id="211" name="Google Shape;211;p15"/>
          <p:cNvCxnSpPr/>
          <p:nvPr/>
        </p:nvCxnSpPr>
        <p:spPr>
          <a:xfrm>
            <a:off x="4633225" y="2449975"/>
            <a:ext cx="0" cy="1527300"/>
          </a:xfrm>
          <a:prstGeom prst="straightConnector1">
            <a:avLst/>
          </a:prstGeom>
          <a:noFill/>
          <a:ln cap="flat" cmpd="sng" w="38100">
            <a:solidFill>
              <a:schemeClr val="dk2"/>
            </a:solidFill>
            <a:prstDash val="solid"/>
            <a:round/>
            <a:headEnd len="sm" w="sm" type="none"/>
            <a:tailEnd len="sm" w="sm" type="none"/>
          </a:ln>
        </p:spPr>
      </p:cxnSp>
      <p:sp>
        <p:nvSpPr>
          <p:cNvPr id="212" name="Google Shape;212;p15"/>
          <p:cNvSpPr txBox="1"/>
          <p:nvPr/>
        </p:nvSpPr>
        <p:spPr>
          <a:xfrm rot="-2969364">
            <a:off x="4441319" y="1933705"/>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Oct. 23rd</a:t>
            </a:r>
            <a:endParaRPr b="0" i="0" sz="1100" u="none" cap="none" strike="noStrike">
              <a:solidFill>
                <a:schemeClr val="lt2"/>
              </a:solidFill>
              <a:latin typeface="Roboto"/>
              <a:ea typeface="Roboto"/>
              <a:cs typeface="Roboto"/>
              <a:sym typeface="Roboto"/>
            </a:endParaRPr>
          </a:p>
        </p:txBody>
      </p:sp>
      <p:sp>
        <p:nvSpPr>
          <p:cNvPr id="213" name="Google Shape;213;p15"/>
          <p:cNvSpPr txBox="1"/>
          <p:nvPr/>
        </p:nvSpPr>
        <p:spPr>
          <a:xfrm rot="-2969364">
            <a:off x="6991969" y="1883080"/>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Nov. 23rd</a:t>
            </a:r>
            <a:endParaRPr b="0" i="0" sz="1100" u="none" cap="none" strike="noStrike">
              <a:solidFill>
                <a:schemeClr val="lt2"/>
              </a:solidFill>
              <a:latin typeface="Roboto"/>
              <a:ea typeface="Roboto"/>
              <a:cs typeface="Roboto"/>
              <a:sym typeface="Roboto"/>
            </a:endParaRPr>
          </a:p>
        </p:txBody>
      </p:sp>
      <p:cxnSp>
        <p:nvCxnSpPr>
          <p:cNvPr id="214" name="Google Shape;214;p15"/>
          <p:cNvCxnSpPr/>
          <p:nvPr/>
        </p:nvCxnSpPr>
        <p:spPr>
          <a:xfrm>
            <a:off x="7214125" y="2423450"/>
            <a:ext cx="0" cy="1527300"/>
          </a:xfrm>
          <a:prstGeom prst="straightConnector1">
            <a:avLst/>
          </a:prstGeom>
          <a:noFill/>
          <a:ln cap="flat" cmpd="sng" w="38100">
            <a:solidFill>
              <a:schemeClr val="dk2"/>
            </a:solidFill>
            <a:prstDash val="solid"/>
            <a:round/>
            <a:headEnd len="sm" w="sm" type="none"/>
            <a:tailEnd len="sm" w="sm" type="none"/>
          </a:ln>
        </p:spPr>
      </p:cxnSp>
      <p:sp>
        <p:nvSpPr>
          <p:cNvPr id="215" name="Google Shape;215;p15"/>
          <p:cNvSpPr txBox="1"/>
          <p:nvPr/>
        </p:nvSpPr>
        <p:spPr>
          <a:xfrm>
            <a:off x="6972775" y="3878650"/>
            <a:ext cx="1961100" cy="1461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Presentation</a:t>
            </a:r>
            <a:endParaRPr b="1" i="0" sz="15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Package repo &amp; demo</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Expo Presentation</a:t>
            </a:r>
            <a:endParaRPr b="0" i="0" sz="900" u="none" cap="none" strike="noStrike">
              <a:solidFill>
                <a:srgbClr val="000000"/>
              </a:solidFill>
              <a:latin typeface="Roboto"/>
              <a:ea typeface="Roboto"/>
              <a:cs typeface="Roboto"/>
              <a:sym typeface="Roboto"/>
            </a:endParaRPr>
          </a:p>
          <a:p>
            <a:pPr indent="0" lvl="0" marL="0" marR="0" rtl="0" algn="ctr">
              <a:lnSpc>
                <a:spcPct val="115000"/>
              </a:lnSpc>
              <a:spcBef>
                <a:spcPts val="1200"/>
              </a:spcBef>
              <a:spcAft>
                <a:spcPts val="120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216" name="Google Shape;216;p15"/>
          <p:cNvSpPr txBox="1"/>
          <p:nvPr/>
        </p:nvSpPr>
        <p:spPr>
          <a:xfrm rot="-2969364">
            <a:off x="8216569" y="1881592"/>
            <a:ext cx="842841" cy="354063"/>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Dec. 7th</a:t>
            </a:r>
            <a:endParaRPr b="0" i="0" sz="1100" u="none" cap="none" strike="noStrike">
              <a:solidFill>
                <a:schemeClr val="lt2"/>
              </a:solidFill>
              <a:latin typeface="Roboto"/>
              <a:ea typeface="Roboto"/>
              <a:cs typeface="Roboto"/>
              <a:sym typeface="Roboto"/>
            </a:endParaRPr>
          </a:p>
        </p:txBody>
      </p:sp>
      <p:cxnSp>
        <p:nvCxnSpPr>
          <p:cNvPr id="217" name="Google Shape;217;p15"/>
          <p:cNvCxnSpPr/>
          <p:nvPr/>
        </p:nvCxnSpPr>
        <p:spPr>
          <a:xfrm>
            <a:off x="8541600" y="2423450"/>
            <a:ext cx="0" cy="1527300"/>
          </a:xfrm>
          <a:prstGeom prst="straightConnector1">
            <a:avLst/>
          </a:prstGeom>
          <a:noFill/>
          <a:ln cap="flat" cmpd="sng" w="38100">
            <a:solidFill>
              <a:schemeClr val="dk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Problem</a:t>
            </a:r>
            <a:endParaRPr/>
          </a:p>
        </p:txBody>
      </p:sp>
      <p:sp>
        <p:nvSpPr>
          <p:cNvPr id="74" name="Google Shape;74;p2"/>
          <p:cNvSpPr txBox="1"/>
          <p:nvPr>
            <p:ph idx="1" type="body"/>
          </p:nvPr>
        </p:nvSpPr>
        <p:spPr>
          <a:xfrm>
            <a:off x="1066200" y="1973650"/>
            <a:ext cx="7011600" cy="2786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SzPts val="1800"/>
              <a:buNone/>
            </a:pPr>
            <a:r>
              <a:rPr lang="en" sz="1900">
                <a:solidFill>
                  <a:srgbClr val="000000"/>
                </a:solidFill>
              </a:rPr>
              <a:t>Human congestion in public areas and transportation leads to </a:t>
            </a:r>
            <a:r>
              <a:rPr b="1" lang="en" sz="1900">
                <a:solidFill>
                  <a:srgbClr val="000000"/>
                </a:solidFill>
              </a:rPr>
              <a:t>money spent on inefficient public transportation </a:t>
            </a:r>
            <a:r>
              <a:rPr lang="en" sz="1900">
                <a:solidFill>
                  <a:srgbClr val="000000"/>
                </a:solidFill>
              </a:rPr>
              <a:t>and </a:t>
            </a:r>
            <a:r>
              <a:rPr b="1" lang="en" sz="1900">
                <a:solidFill>
                  <a:srgbClr val="000000"/>
                </a:solidFill>
              </a:rPr>
              <a:t>higher rates of virus transmission and exposure.</a:t>
            </a:r>
            <a:endParaRPr b="1" sz="1900">
              <a:solidFill>
                <a:srgbClr val="000000"/>
              </a:solidFill>
            </a:endParaRPr>
          </a:p>
          <a:p>
            <a:pPr indent="0" lvl="0" marL="0" rtl="0" algn="l">
              <a:lnSpc>
                <a:spcPct val="150000"/>
              </a:lnSpc>
              <a:spcBef>
                <a:spcPts val="1200"/>
              </a:spcBef>
              <a:spcAft>
                <a:spcPts val="0"/>
              </a:spcAft>
              <a:buSzPts val="1800"/>
              <a:buNone/>
            </a:pPr>
            <a:r>
              <a:t/>
            </a:r>
            <a:endParaRPr sz="1900">
              <a:solidFill>
                <a:srgbClr val="000000"/>
              </a:solidFill>
            </a:endParaRPr>
          </a:p>
          <a:p>
            <a:pPr indent="0" lvl="0" marL="0" rtl="0" algn="l">
              <a:lnSpc>
                <a:spcPct val="150000"/>
              </a:lnSpc>
              <a:spcBef>
                <a:spcPts val="1200"/>
              </a:spcBef>
              <a:spcAft>
                <a:spcPts val="1200"/>
              </a:spcAft>
              <a:buSzPts val="1800"/>
              <a:buNone/>
            </a:pPr>
            <a:r>
              <a:rPr lang="en" sz="1900">
                <a:solidFill>
                  <a:srgbClr val="000000"/>
                </a:solidFill>
              </a:rPr>
              <a:t>Local governments are looking for ways to </a:t>
            </a:r>
            <a:r>
              <a:rPr b="1" lang="en" sz="1900">
                <a:solidFill>
                  <a:srgbClr val="000000"/>
                </a:solidFill>
              </a:rPr>
              <a:t>reduce costs</a:t>
            </a:r>
            <a:r>
              <a:rPr lang="en" sz="1900">
                <a:solidFill>
                  <a:srgbClr val="000000"/>
                </a:solidFill>
              </a:rPr>
              <a:t> and </a:t>
            </a:r>
            <a:r>
              <a:rPr b="1" lang="en" sz="1900">
                <a:solidFill>
                  <a:srgbClr val="000000"/>
                </a:solidFill>
              </a:rPr>
              <a:t>more efficiently utilize public transit.</a:t>
            </a:r>
            <a:r>
              <a:rPr lang="en" sz="1900">
                <a:solidFill>
                  <a:srgbClr val="000000"/>
                </a:solidFill>
              </a:rPr>
              <a:t> </a:t>
            </a:r>
            <a:endParaRPr sz="19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6"/>
          <p:cNvSpPr txBox="1"/>
          <p:nvPr>
            <p:ph type="title"/>
          </p:nvPr>
        </p:nvSpPr>
        <p:spPr>
          <a:xfrm>
            <a:off x="3967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Updated Budget </a:t>
            </a:r>
            <a:endParaRPr>
              <a:solidFill>
                <a:srgbClr val="FF0000"/>
              </a:solidFill>
            </a:endParaRPr>
          </a:p>
        </p:txBody>
      </p:sp>
      <p:graphicFrame>
        <p:nvGraphicFramePr>
          <p:cNvPr id="223" name="Google Shape;223;p16"/>
          <p:cNvGraphicFramePr/>
          <p:nvPr/>
        </p:nvGraphicFramePr>
        <p:xfrm>
          <a:off x="445363" y="1741363"/>
          <a:ext cx="3000000" cy="3000000"/>
        </p:xfrm>
        <a:graphic>
          <a:graphicData uri="http://schemas.openxmlformats.org/drawingml/2006/table">
            <a:tbl>
              <a:tblPr>
                <a:noFill/>
                <a:tableStyleId>{0420887D-648F-4095-8E0E-50C4F60CB62B}</a:tableStyleId>
              </a:tblPr>
              <a:tblGrid>
                <a:gridCol w="1661450"/>
                <a:gridCol w="1278150"/>
              </a:tblGrid>
              <a:tr h="349300">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Product</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Cost </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047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Cellular IoT Development Kit x2</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$276.00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Infrared Sensors</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$10.00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LIDAR Sensor x4</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$0.00 (from lab)</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950">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Wires and Connectors</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t>$10.00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95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External GPS antenna </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$11.00</a:t>
                      </a:r>
                      <a:endParaRPr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725">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Total Parts Expense</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200" u="none" cap="none" strike="noStrike"/>
                        <a:t>$307.00</a:t>
                      </a:r>
                      <a:endParaRPr b="1" sz="12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4" name="Google Shape;224;p16"/>
          <p:cNvSpPr txBox="1"/>
          <p:nvPr/>
        </p:nvSpPr>
        <p:spPr>
          <a:xfrm>
            <a:off x="4136525" y="3259975"/>
            <a:ext cx="4195800" cy="144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Funding ($125 per student): $</a:t>
            </a:r>
            <a:r>
              <a:rPr b="0" i="0" lang="en" sz="1800" u="none" cap="none" strike="noStrike">
                <a:solidFill>
                  <a:schemeClr val="accent2"/>
                </a:solidFill>
                <a:latin typeface="Roboto"/>
                <a:ea typeface="Roboto"/>
                <a:cs typeface="Roboto"/>
                <a:sym typeface="Roboto"/>
              </a:rPr>
              <a:t>500</a:t>
            </a:r>
            <a:endParaRPr b="0" i="0" sz="1800" u="none" cap="none" strike="noStrike">
              <a:solidFill>
                <a:schemeClr val="accent2"/>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                 Parts Expense: ($</a:t>
            </a:r>
            <a:r>
              <a:rPr b="0" i="0" lang="en" sz="1800" u="none" cap="none" strike="noStrike">
                <a:solidFill>
                  <a:srgbClr val="FF0000"/>
                </a:solidFill>
                <a:latin typeface="Roboto"/>
                <a:ea typeface="Roboto"/>
                <a:cs typeface="Roboto"/>
                <a:sym typeface="Roboto"/>
              </a:rPr>
              <a:t>307.00</a:t>
            </a:r>
            <a:r>
              <a:rPr b="0" i="0" lang="en" sz="1800" u="none" cap="none" strike="noStrike">
                <a:solidFill>
                  <a:srgbClr val="000000"/>
                </a:solidFill>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_______________________________________</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a:t>
            </a:r>
            <a:r>
              <a:rPr b="0" i="0" lang="en" sz="1800" u="none" cap="none" strike="noStrike">
                <a:solidFill>
                  <a:srgbClr val="000000"/>
                </a:solidFill>
                <a:latin typeface="Roboto"/>
                <a:ea typeface="Roboto"/>
                <a:cs typeface="Roboto"/>
                <a:sym typeface="Roboto"/>
              </a:rPr>
              <a:t> $</a:t>
            </a:r>
            <a:r>
              <a:rPr b="0" i="0" lang="en" sz="1800" u="none" cap="none" strike="noStrike">
                <a:solidFill>
                  <a:schemeClr val="accent2"/>
                </a:solidFill>
                <a:latin typeface="Roboto"/>
                <a:ea typeface="Roboto"/>
                <a:cs typeface="Roboto"/>
                <a:sym typeface="Roboto"/>
              </a:rPr>
              <a:t>193.00</a:t>
            </a:r>
            <a:endParaRPr b="0" i="0" sz="1800" u="none" cap="none" strike="noStrike">
              <a:solidFill>
                <a:schemeClr val="accent2"/>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Roboto"/>
              <a:ea typeface="Roboto"/>
              <a:cs typeface="Roboto"/>
              <a:sym typeface="Roboto"/>
            </a:endParaRPr>
          </a:p>
        </p:txBody>
      </p:sp>
      <p:pic>
        <p:nvPicPr>
          <p:cNvPr id="225" name="Google Shape;225;p16"/>
          <p:cNvPicPr preferRelativeResize="0"/>
          <p:nvPr/>
        </p:nvPicPr>
        <p:blipFill rotWithShape="1">
          <a:blip r:embed="rId3">
            <a:alphaModFix/>
          </a:blip>
          <a:srcRect b="0" l="0" r="0" t="0"/>
          <a:stretch/>
        </p:blipFill>
        <p:spPr>
          <a:xfrm>
            <a:off x="7496775" y="366525"/>
            <a:ext cx="967724" cy="1139900"/>
          </a:xfrm>
          <a:prstGeom prst="rect">
            <a:avLst/>
          </a:prstGeom>
          <a:noFill/>
          <a:ln>
            <a:noFill/>
          </a:ln>
        </p:spPr>
      </p:pic>
      <p:sp>
        <p:nvSpPr>
          <p:cNvPr id="226" name="Google Shape;226;p16"/>
          <p:cNvSpPr txBox="1"/>
          <p:nvPr/>
        </p:nvSpPr>
        <p:spPr>
          <a:xfrm>
            <a:off x="3714725" y="1972638"/>
            <a:ext cx="5039400" cy="73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Using open-source software tools and AWS free-tier helped save on cost.</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fa17a15868_1_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Applications &amp; Competitors</a:t>
            </a:r>
            <a:endParaRPr>
              <a:solidFill>
                <a:srgbClr val="FF0000"/>
              </a:solidFill>
            </a:endParaRPr>
          </a:p>
        </p:txBody>
      </p:sp>
      <p:sp>
        <p:nvSpPr>
          <p:cNvPr id="232" name="Google Shape;232;gfa17a15868_1_20"/>
          <p:cNvSpPr txBox="1"/>
          <p:nvPr>
            <p:ph idx="1" type="body"/>
          </p:nvPr>
        </p:nvSpPr>
        <p:spPr>
          <a:xfrm>
            <a:off x="471900" y="1919075"/>
            <a:ext cx="3740100" cy="2710200"/>
          </a:xfrm>
          <a:prstGeom prst="rect">
            <a:avLst/>
          </a:prstGeom>
          <a:noFill/>
          <a:ln>
            <a:noFill/>
          </a:ln>
        </p:spPr>
        <p:txBody>
          <a:bodyPr anchorCtr="0" anchor="t" bIns="91425" lIns="91425" spcFirstLastPara="1" rIns="91425" wrap="square" tIns="91425">
            <a:normAutofit/>
          </a:bodyPr>
          <a:lstStyle/>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Public Transportation</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Airlines</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Predictive maintenance</a:t>
            </a:r>
            <a:endParaRPr>
              <a:solidFill>
                <a:srgbClr val="000000"/>
              </a:solidFill>
            </a:endParaRPr>
          </a:p>
          <a:p>
            <a:pPr indent="-342900" lvl="0" marL="685800" rtl="0" algn="l">
              <a:lnSpc>
                <a:spcPct val="100000"/>
              </a:lnSpc>
              <a:spcBef>
                <a:spcPts val="0"/>
              </a:spcBef>
              <a:spcAft>
                <a:spcPts val="0"/>
              </a:spcAft>
              <a:buClr>
                <a:srgbClr val="000000"/>
              </a:buClr>
              <a:buSzPts val="1800"/>
              <a:buFont typeface="Roboto"/>
              <a:buChar char="●"/>
            </a:pPr>
            <a:r>
              <a:rPr lang="en">
                <a:solidFill>
                  <a:srgbClr val="000000"/>
                </a:solidFill>
              </a:rPr>
              <a:t>Shopping centers </a:t>
            </a:r>
            <a:endParaRPr>
              <a:solidFill>
                <a:srgbClr val="000000"/>
              </a:solidFill>
            </a:endParaRPr>
          </a:p>
          <a:p>
            <a:pPr indent="0" lvl="0" marL="0" rtl="0" algn="l">
              <a:lnSpc>
                <a:spcPct val="115000"/>
              </a:lnSpc>
              <a:spcBef>
                <a:spcPts val="0"/>
              </a:spcBef>
              <a:spcAft>
                <a:spcPts val="1200"/>
              </a:spcAft>
              <a:buSzPts val="1800"/>
              <a:buNone/>
            </a:pPr>
            <a:r>
              <a:t/>
            </a:r>
            <a:endParaRPr/>
          </a:p>
        </p:txBody>
      </p:sp>
      <p:sp>
        <p:nvSpPr>
          <p:cNvPr id="233" name="Google Shape;233;gfa17a15868_1_20"/>
          <p:cNvSpPr txBox="1"/>
          <p:nvPr/>
        </p:nvSpPr>
        <p:spPr>
          <a:xfrm>
            <a:off x="4572000" y="1925250"/>
            <a:ext cx="4014000" cy="1569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The Transit Bus App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The Smart Transit People Counting Camera from Beijing Vion Technology</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Passio Technologies APC</a:t>
            </a:r>
            <a:endParaRPr b="0" i="0" sz="1800" u="none" cap="none" strike="noStrike">
              <a:solidFill>
                <a:srgbClr val="000000"/>
              </a:solidFill>
              <a:latin typeface="Roboto"/>
              <a:ea typeface="Roboto"/>
              <a:cs typeface="Roboto"/>
              <a:sym typeface="Roboto"/>
            </a:endParaRPr>
          </a:p>
        </p:txBody>
      </p:sp>
      <p:pic>
        <p:nvPicPr>
          <p:cNvPr id="234" name="Google Shape;234;gfa17a15868_1_20"/>
          <p:cNvPicPr preferRelativeResize="0"/>
          <p:nvPr/>
        </p:nvPicPr>
        <p:blipFill rotWithShape="1">
          <a:blip r:embed="rId3">
            <a:alphaModFix/>
          </a:blip>
          <a:srcRect b="0" l="0" r="0" t="0"/>
          <a:stretch/>
        </p:blipFill>
        <p:spPr>
          <a:xfrm>
            <a:off x="6491850" y="530500"/>
            <a:ext cx="2094150" cy="83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Leadership Roles</a:t>
            </a:r>
            <a:endParaRPr/>
          </a:p>
        </p:txBody>
      </p:sp>
      <p:sp>
        <p:nvSpPr>
          <p:cNvPr id="240" name="Google Shape;240;p1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b="1" lang="en">
                <a:solidFill>
                  <a:srgbClr val="000000"/>
                </a:solidFill>
              </a:rPr>
              <a:t>Noah Chong</a:t>
            </a:r>
            <a:r>
              <a:rPr lang="en">
                <a:solidFill>
                  <a:srgbClr val="000000"/>
                </a:solidFill>
              </a:rPr>
              <a:t> - Webmaster, Frontend Software Lead, Expo Coordinator</a:t>
            </a:r>
            <a:endParaRPr b="1">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Shadman Ahmed</a:t>
            </a:r>
            <a:r>
              <a:rPr lang="en">
                <a:solidFill>
                  <a:srgbClr val="000000"/>
                </a:solidFill>
              </a:rPr>
              <a:t> - Project Leader, Backend Software Lead</a:t>
            </a:r>
            <a:endParaRPr>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David Pan</a:t>
            </a:r>
            <a:r>
              <a:rPr lang="en">
                <a:solidFill>
                  <a:srgbClr val="000000"/>
                </a:solidFill>
              </a:rPr>
              <a:t> - Financial Manager, Embedded Systems Co-Lead</a:t>
            </a:r>
            <a:endParaRPr>
              <a:solidFill>
                <a:srgbClr val="000000"/>
              </a:solidFill>
            </a:endParaRPr>
          </a:p>
          <a:p>
            <a:pPr indent="0" lvl="0" marL="0" rtl="0" algn="l">
              <a:lnSpc>
                <a:spcPct val="115000"/>
              </a:lnSpc>
              <a:spcBef>
                <a:spcPts val="1200"/>
              </a:spcBef>
              <a:spcAft>
                <a:spcPts val="0"/>
              </a:spcAft>
              <a:buSzPts val="1800"/>
              <a:buNone/>
            </a:pPr>
            <a:r>
              <a:rPr b="1" lang="en">
                <a:solidFill>
                  <a:srgbClr val="000000"/>
                </a:solidFill>
              </a:rPr>
              <a:t>Thomas Talbot</a:t>
            </a:r>
            <a:r>
              <a:rPr lang="en">
                <a:solidFill>
                  <a:srgbClr val="000000"/>
                </a:solidFill>
              </a:rPr>
              <a:t> -  Embedded Systems Co-Lead, Documentation Lead</a:t>
            </a:r>
            <a:endParaRPr>
              <a:solidFill>
                <a:srgbClr val="000000"/>
              </a:solidFill>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Any Questions?</a:t>
            </a:r>
            <a:endParaRPr/>
          </a:p>
        </p:txBody>
      </p:sp>
      <p:sp>
        <p:nvSpPr>
          <p:cNvPr id="246" name="Google Shape;246;p1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fa17a15868_1_40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References</a:t>
            </a:r>
            <a:endParaRPr/>
          </a:p>
        </p:txBody>
      </p:sp>
      <p:sp>
        <p:nvSpPr>
          <p:cNvPr id="252" name="Google Shape;252;gfa17a15868_1_40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p>
            <a:pPr indent="-360045" lvl="0" marL="360045" rtl="0" algn="l">
              <a:lnSpc>
                <a:spcPct val="100000"/>
              </a:lnSpc>
              <a:spcBef>
                <a:spcPts val="0"/>
              </a:spcBef>
              <a:spcAft>
                <a:spcPts val="0"/>
              </a:spcAft>
              <a:buSzPts val="1800"/>
              <a:buNone/>
            </a:pPr>
            <a:r>
              <a:rPr lang="en" sz="1400">
                <a:solidFill>
                  <a:srgbClr val="000000"/>
                </a:solidFill>
              </a:rPr>
              <a:t>[1]	Transit, “What do bus riders want? Crowding info.,” 31-Aug-2020. [Online]. Available: https://archive.transitapp.com/what-do-bus-riders-want-crowding-info-db89b6d0b5ec. [Accessed: 18-Oct-2021]. </a:t>
            </a:r>
            <a:endParaRPr sz="1400">
              <a:solidFill>
                <a:srgbClr val="000000"/>
              </a:solidFill>
            </a:endParaRPr>
          </a:p>
          <a:p>
            <a:pPr indent="-360045" lvl="0" marL="360045" rtl="0" algn="l">
              <a:lnSpc>
                <a:spcPct val="100000"/>
              </a:lnSpc>
              <a:spcBef>
                <a:spcPts val="0"/>
              </a:spcBef>
              <a:spcAft>
                <a:spcPts val="0"/>
              </a:spcAft>
              <a:buSzPts val="1800"/>
              <a:buNone/>
            </a:pPr>
            <a:r>
              <a:t/>
            </a:r>
            <a:endParaRPr sz="1400">
              <a:solidFill>
                <a:srgbClr val="000000"/>
              </a:solidFill>
            </a:endParaRPr>
          </a:p>
          <a:p>
            <a:pPr indent="-360045" lvl="0" marL="360045" rtl="0" algn="l">
              <a:lnSpc>
                <a:spcPct val="100000"/>
              </a:lnSpc>
              <a:spcBef>
                <a:spcPts val="0"/>
              </a:spcBef>
              <a:spcAft>
                <a:spcPts val="0"/>
              </a:spcAft>
              <a:buSzPts val="1800"/>
              <a:buNone/>
            </a:pPr>
            <a:r>
              <a:rPr lang="en" sz="1400">
                <a:solidFill>
                  <a:srgbClr val="000000"/>
                </a:solidFill>
              </a:rPr>
              <a:t>[2]	“Smart Transit People Counting Camera,” </a:t>
            </a:r>
            <a:r>
              <a:rPr i="1" lang="en" sz="1400">
                <a:solidFill>
                  <a:srgbClr val="000000"/>
                </a:solidFill>
              </a:rPr>
              <a:t>Vionvision</a:t>
            </a:r>
            <a:r>
              <a:rPr lang="en" sz="1400">
                <a:solidFill>
                  <a:srgbClr val="000000"/>
                </a:solidFill>
              </a:rPr>
              <a:t>. [Online]. Available: http://vion-tech.com/en/industry/27.html. [Accessed: 18-Oct-2021]. </a:t>
            </a:r>
            <a:endParaRPr sz="1400">
              <a:solidFill>
                <a:srgbClr val="000000"/>
              </a:solidFill>
            </a:endParaRPr>
          </a:p>
          <a:p>
            <a:pPr indent="-360045" lvl="0" marL="360045" rtl="0" algn="l">
              <a:lnSpc>
                <a:spcPct val="100000"/>
              </a:lnSpc>
              <a:spcBef>
                <a:spcPts val="0"/>
              </a:spcBef>
              <a:spcAft>
                <a:spcPts val="0"/>
              </a:spcAft>
              <a:buSzPts val="1800"/>
              <a:buNone/>
            </a:pPr>
            <a:r>
              <a:t/>
            </a:r>
            <a:endParaRPr sz="1400">
              <a:solidFill>
                <a:srgbClr val="000000"/>
              </a:solidFill>
            </a:endParaRPr>
          </a:p>
          <a:p>
            <a:pPr indent="-360045" lvl="0" marL="360045" rtl="0" algn="l">
              <a:lnSpc>
                <a:spcPct val="100000"/>
              </a:lnSpc>
              <a:spcBef>
                <a:spcPts val="0"/>
              </a:spcBef>
              <a:spcAft>
                <a:spcPts val="0"/>
              </a:spcAft>
              <a:buSzPts val="1800"/>
              <a:buNone/>
            </a:pPr>
            <a:r>
              <a:rPr lang="en" sz="1400">
                <a:solidFill>
                  <a:srgbClr val="000000"/>
                </a:solidFill>
              </a:rPr>
              <a:t>[3]	“Passenger Counting,” </a:t>
            </a:r>
            <a:r>
              <a:rPr i="1" lang="en" sz="1400">
                <a:solidFill>
                  <a:srgbClr val="000000"/>
                </a:solidFill>
              </a:rPr>
              <a:t>Passio Technologies</a:t>
            </a:r>
            <a:r>
              <a:rPr lang="en" sz="1400">
                <a:solidFill>
                  <a:srgbClr val="000000"/>
                </a:solidFill>
              </a:rPr>
              <a:t>, 03-Apr-2020. [Online]. Available: https://passiotech.com/passenger-counting/#. [Accessed: 26-Oct-2021]. </a:t>
            </a:r>
            <a:endParaRPr sz="1400">
              <a:solidFill>
                <a:srgbClr val="000000"/>
              </a:solidFill>
            </a:endParaRPr>
          </a:p>
          <a:p>
            <a:pPr indent="-360045" lvl="0" marL="360045" rtl="0" algn="l">
              <a:lnSpc>
                <a:spcPct val="100000"/>
              </a:lnSpc>
              <a:spcBef>
                <a:spcPts val="0"/>
              </a:spcBef>
              <a:spcAft>
                <a:spcPts val="0"/>
              </a:spcAft>
              <a:buSzPts val="1800"/>
              <a:buNone/>
            </a:pPr>
            <a:r>
              <a:t/>
            </a:r>
            <a:endParaRPr sz="1400">
              <a:solidFill>
                <a:srgbClr val="000000"/>
              </a:solidFill>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Solution</a:t>
            </a:r>
            <a:endParaRPr/>
          </a:p>
        </p:txBody>
      </p:sp>
      <p:sp>
        <p:nvSpPr>
          <p:cNvPr id="80" name="Google Shape;80;p3"/>
          <p:cNvSpPr txBox="1"/>
          <p:nvPr>
            <p:ph idx="1" type="body"/>
          </p:nvPr>
        </p:nvSpPr>
        <p:spPr>
          <a:xfrm>
            <a:off x="1066200" y="2152425"/>
            <a:ext cx="7011600" cy="27102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1200"/>
              </a:spcAft>
              <a:buSzPts val="1800"/>
              <a:buNone/>
            </a:pPr>
            <a:r>
              <a:rPr lang="en" sz="1900">
                <a:solidFill>
                  <a:srgbClr val="000000"/>
                </a:solidFill>
              </a:rPr>
              <a:t>IntelliBus provides </a:t>
            </a:r>
            <a:r>
              <a:rPr b="1" lang="en" sz="1900">
                <a:solidFill>
                  <a:srgbClr val="000000"/>
                </a:solidFill>
              </a:rPr>
              <a:t>real-time</a:t>
            </a:r>
            <a:r>
              <a:rPr lang="en" sz="1900">
                <a:solidFill>
                  <a:srgbClr val="000000"/>
                </a:solidFill>
              </a:rPr>
              <a:t> passenger data capture and analytics, so that transportation authorities can </a:t>
            </a:r>
            <a:r>
              <a:rPr b="1" lang="en" sz="1900">
                <a:solidFill>
                  <a:srgbClr val="000000"/>
                </a:solidFill>
              </a:rPr>
              <a:t>better utilize resources</a:t>
            </a:r>
            <a:r>
              <a:rPr lang="en" sz="1900">
                <a:solidFill>
                  <a:srgbClr val="000000"/>
                </a:solidFill>
              </a:rPr>
              <a:t> </a:t>
            </a:r>
            <a:r>
              <a:rPr b="1" lang="en" sz="1900">
                <a:solidFill>
                  <a:srgbClr val="000000"/>
                </a:solidFill>
              </a:rPr>
              <a:t>and provide a better service</a:t>
            </a:r>
            <a:r>
              <a:rPr lang="en" sz="1900">
                <a:solidFill>
                  <a:srgbClr val="000000"/>
                </a:solidFill>
              </a:rPr>
              <a:t> to their customers.</a:t>
            </a:r>
            <a:endParaRPr sz="19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Description </a:t>
            </a:r>
            <a:endParaRPr>
              <a:solidFill>
                <a:srgbClr val="FF0000"/>
              </a:solidFill>
            </a:endParaRPr>
          </a:p>
        </p:txBody>
      </p:sp>
      <p:sp>
        <p:nvSpPr>
          <p:cNvPr id="86" name="Google Shape;86;p4"/>
          <p:cNvSpPr txBox="1"/>
          <p:nvPr>
            <p:ph idx="1" type="body"/>
          </p:nvPr>
        </p:nvSpPr>
        <p:spPr>
          <a:xfrm>
            <a:off x="557100" y="1804425"/>
            <a:ext cx="8051700" cy="647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1200"/>
              </a:spcAft>
              <a:buSzPct val="148896"/>
              <a:buNone/>
            </a:pPr>
            <a:r>
              <a:rPr b="1" lang="en">
                <a:solidFill>
                  <a:srgbClr val="000000"/>
                </a:solidFill>
              </a:rPr>
              <a:t>Project Goal </a:t>
            </a:r>
            <a:r>
              <a:rPr lang="en">
                <a:solidFill>
                  <a:srgbClr val="000000"/>
                </a:solidFill>
              </a:rPr>
              <a:t>- </a:t>
            </a:r>
            <a:r>
              <a:rPr lang="en" sz="1850">
                <a:solidFill>
                  <a:srgbClr val="000000"/>
                </a:solidFill>
              </a:rPr>
              <a:t>design and prototype an IoT device that will track bus location and the aggregate number of riders.</a:t>
            </a:r>
            <a:r>
              <a:rPr lang="en" sz="1600">
                <a:solidFill>
                  <a:srgbClr val="000000"/>
                </a:solidFill>
              </a:rPr>
              <a:t> </a:t>
            </a:r>
            <a:endParaRPr sz="1600">
              <a:solidFill>
                <a:srgbClr val="000000"/>
              </a:solidFill>
            </a:endParaRPr>
          </a:p>
        </p:txBody>
      </p:sp>
      <p:graphicFrame>
        <p:nvGraphicFramePr>
          <p:cNvPr id="87" name="Google Shape;87;p4"/>
          <p:cNvGraphicFramePr/>
          <p:nvPr/>
        </p:nvGraphicFramePr>
        <p:xfrm>
          <a:off x="1222775" y="2571750"/>
          <a:ext cx="3000000" cy="3000000"/>
        </p:xfrm>
        <a:graphic>
          <a:graphicData uri="http://schemas.openxmlformats.org/drawingml/2006/table">
            <a:tbl>
              <a:tblPr>
                <a:noFill/>
                <a:tableStyleId>{0420887D-648F-4095-8E0E-50C4F60CB62B}</a:tableStyleId>
              </a:tblPr>
              <a:tblGrid>
                <a:gridCol w="3360175"/>
                <a:gridCol w="3360175"/>
              </a:tblGrid>
              <a:tr h="53015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1155CC"/>
                          </a:solidFill>
                        </a:rPr>
                        <a:t>Passenger Counting System</a:t>
                      </a:r>
                      <a:endParaRPr b="1" sz="15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rgbClr val="1155CC"/>
                          </a:solidFill>
                        </a:rPr>
                        <a:t>Cloud-Based Web Application</a:t>
                      </a:r>
                      <a:endParaRPr b="1" sz="15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0650">
                <a:tc>
                  <a:txBody>
                    <a:bodyPr/>
                    <a:lstStyle/>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Infrared Sensors </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LIDAR Sensors</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Microcontroller</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LTE-M module</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GPS antenna</a:t>
                      </a:r>
                      <a:endParaRPr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AWS IoT gateway with public IP address</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noSQL database on AWS</a:t>
                      </a:r>
                      <a:endParaRPr sz="1600" u="none" cap="none" strike="noStrike"/>
                    </a:p>
                    <a:p>
                      <a:pPr indent="-330200" lvl="0" marL="457200" marR="0" rtl="0" algn="l">
                        <a:lnSpc>
                          <a:spcPct val="100000"/>
                        </a:lnSpc>
                        <a:spcBef>
                          <a:spcPts val="0"/>
                        </a:spcBef>
                        <a:spcAft>
                          <a:spcPts val="0"/>
                        </a:spcAft>
                        <a:buClr>
                          <a:srgbClr val="000000"/>
                        </a:buClr>
                        <a:buSzPts val="1600"/>
                        <a:buFont typeface="Arial"/>
                        <a:buChar char="●"/>
                      </a:pPr>
                      <a:r>
                        <a:rPr lang="en" sz="1600" u="none" cap="none" strike="noStrike"/>
                        <a:t>Website with chart JS dashboards and OpenLayers maps API </a:t>
                      </a:r>
                      <a:endParaRPr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Customer Requirements</a:t>
            </a:r>
            <a:endParaRPr/>
          </a:p>
        </p:txBody>
      </p:sp>
      <p:sp>
        <p:nvSpPr>
          <p:cNvPr id="93" name="Google Shape;93;p5"/>
          <p:cNvSpPr txBox="1"/>
          <p:nvPr>
            <p:ph idx="1" type="body"/>
          </p:nvPr>
        </p:nvSpPr>
        <p:spPr>
          <a:xfrm>
            <a:off x="471900" y="1919075"/>
            <a:ext cx="81537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solidFill>
                  <a:srgbClr val="000000"/>
                </a:solidFill>
              </a:rPr>
              <a:t>Target User</a:t>
            </a:r>
            <a:r>
              <a:rPr lang="en">
                <a:solidFill>
                  <a:srgbClr val="000000"/>
                </a:solidFill>
              </a:rPr>
              <a:t> - Transportation Departments without passenger data</a:t>
            </a:r>
            <a:endParaRPr>
              <a:solidFill>
                <a:srgbClr val="000000"/>
              </a:solidFill>
            </a:endParaRPr>
          </a:p>
          <a:p>
            <a:pPr indent="0" lvl="0" marL="0" rtl="0" algn="l">
              <a:lnSpc>
                <a:spcPct val="115000"/>
              </a:lnSpc>
              <a:spcBef>
                <a:spcPts val="1200"/>
              </a:spcBef>
              <a:spcAft>
                <a:spcPts val="0"/>
              </a:spcAft>
              <a:buSzPts val="1800"/>
              <a:buNone/>
            </a:pPr>
            <a:r>
              <a:t/>
            </a:r>
            <a:endParaRPr>
              <a:solidFill>
                <a:srgbClr val="000000"/>
              </a:solidFill>
            </a:endParaRPr>
          </a:p>
          <a:p>
            <a:pPr indent="0" lvl="0" marL="0" rtl="0" algn="l">
              <a:lnSpc>
                <a:spcPct val="115000"/>
              </a:lnSpc>
              <a:spcBef>
                <a:spcPts val="1200"/>
              </a:spcBef>
              <a:spcAft>
                <a:spcPts val="1200"/>
              </a:spcAft>
              <a:buSzPts val="1800"/>
              <a:buNone/>
            </a:pPr>
            <a:r>
              <a:t/>
            </a:r>
            <a:endParaRPr/>
          </a:p>
        </p:txBody>
      </p:sp>
      <p:pic>
        <p:nvPicPr>
          <p:cNvPr id="94" name="Google Shape;94;p5"/>
          <p:cNvPicPr preferRelativeResize="0"/>
          <p:nvPr/>
        </p:nvPicPr>
        <p:blipFill rotWithShape="1">
          <a:blip r:embed="rId3">
            <a:alphaModFix/>
          </a:blip>
          <a:srcRect b="0" l="0" r="0" t="0"/>
          <a:stretch/>
        </p:blipFill>
        <p:spPr>
          <a:xfrm>
            <a:off x="6318700" y="390200"/>
            <a:ext cx="2173601" cy="1116225"/>
          </a:xfrm>
          <a:prstGeom prst="rect">
            <a:avLst/>
          </a:prstGeom>
          <a:noFill/>
          <a:ln>
            <a:noFill/>
          </a:ln>
        </p:spPr>
      </p:pic>
      <p:graphicFrame>
        <p:nvGraphicFramePr>
          <p:cNvPr id="95" name="Google Shape;95;p5"/>
          <p:cNvGraphicFramePr/>
          <p:nvPr/>
        </p:nvGraphicFramePr>
        <p:xfrm>
          <a:off x="662650" y="2571760"/>
          <a:ext cx="3000000" cy="3000000"/>
        </p:xfrm>
        <a:graphic>
          <a:graphicData uri="http://schemas.openxmlformats.org/drawingml/2006/table">
            <a:tbl>
              <a:tblPr>
                <a:noFill/>
                <a:tableStyleId>{0420887D-648F-4095-8E0E-50C4F60CB62B}</a:tableStyleId>
              </a:tblPr>
              <a:tblGrid>
                <a:gridCol w="3920300"/>
                <a:gridCol w="3920300"/>
              </a:tblGrid>
              <a:tr h="472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Requirement</a:t>
                      </a:r>
                      <a:r>
                        <a:rPr lang="en" sz="1400" u="none" cap="none" strike="noStrike">
                          <a:solidFill>
                            <a:schemeClr val="dk1"/>
                          </a:solidFill>
                        </a:rPr>
                        <a:t> </a:t>
                      </a:r>
                      <a:endParaRPr sz="1400" u="none" cap="none" strike="noStrike">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Priority</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28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Accurate display of passenger counts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Easy to Install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less than $800</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4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Timely web application response</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Engineering Requirements</a:t>
            </a:r>
            <a:endParaRPr/>
          </a:p>
        </p:txBody>
      </p:sp>
      <p:pic>
        <p:nvPicPr>
          <p:cNvPr id="101" name="Google Shape;101;p6"/>
          <p:cNvPicPr preferRelativeResize="0"/>
          <p:nvPr/>
        </p:nvPicPr>
        <p:blipFill rotWithShape="1">
          <a:blip r:embed="rId3">
            <a:alphaModFix/>
          </a:blip>
          <a:srcRect b="0" l="0" r="0" t="0"/>
          <a:stretch/>
        </p:blipFill>
        <p:spPr>
          <a:xfrm>
            <a:off x="7395800" y="237150"/>
            <a:ext cx="634650" cy="1269275"/>
          </a:xfrm>
          <a:prstGeom prst="rect">
            <a:avLst/>
          </a:prstGeom>
          <a:noFill/>
          <a:ln>
            <a:noFill/>
          </a:ln>
        </p:spPr>
      </p:pic>
      <p:graphicFrame>
        <p:nvGraphicFramePr>
          <p:cNvPr id="102" name="Google Shape;102;p6"/>
          <p:cNvGraphicFramePr/>
          <p:nvPr/>
        </p:nvGraphicFramePr>
        <p:xfrm>
          <a:off x="952500" y="1915600"/>
          <a:ext cx="3000000" cy="3000000"/>
        </p:xfrm>
        <a:graphic>
          <a:graphicData uri="http://schemas.openxmlformats.org/drawingml/2006/table">
            <a:tbl>
              <a:tblPr>
                <a:noFill/>
                <a:tableStyleId>{0420887D-648F-4095-8E0E-50C4F60CB62B}</a:tableStyleId>
              </a:tblPr>
              <a:tblGrid>
                <a:gridCol w="2413000"/>
                <a:gridCol w="2352850"/>
                <a:gridCol w="24731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Requirement </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Priority</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1155CC"/>
                          </a:solidFill>
                        </a:rPr>
                        <a:t>Customer Need</a:t>
                      </a:r>
                      <a:endParaRPr sz="1400" u="none" cap="none" strike="noStrike">
                        <a:solidFill>
                          <a:srgbClr val="1155C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Transmit to the cloud with a minimum throughput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 &amp; Timeliness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Respond HTTP requests within 5 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 &amp; Timeliness</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Area &lt; 680 cm</a:t>
                      </a:r>
                      <a:r>
                        <a:rPr baseline="30000" lang="en" sz="1400" u="none" cap="none" strike="noStrike"/>
                        <a:t>2</a:t>
                      </a:r>
                      <a:endParaRPr baseline="30000"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Ease of Installation</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Charge using 5V USB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0000"/>
                          </a:solidFill>
                        </a:rPr>
                        <a:t>HIGH</a:t>
                      </a:r>
                      <a:endParaRPr sz="1400" u="none" cap="none" strike="noStrike">
                        <a:solidFill>
                          <a:srgbClr val="FF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Ease of Installation</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Embedded device cost under $200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9900"/>
                          </a:solidFill>
                        </a:rPr>
                        <a:t>MEDIUM</a:t>
                      </a:r>
                      <a:endParaRPr sz="1400" u="none" cap="none" strike="noStrike">
                        <a:solidFill>
                          <a:srgbClr val="FF99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Cost &amp; Scalability</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System Overview</a:t>
            </a:r>
            <a:endParaRPr/>
          </a:p>
        </p:txBody>
      </p:sp>
      <p:sp>
        <p:nvSpPr>
          <p:cNvPr id="108" name="Google Shape;108;p7"/>
          <p:cNvSpPr txBox="1"/>
          <p:nvPr>
            <p:ph idx="1" type="body"/>
          </p:nvPr>
        </p:nvSpPr>
        <p:spPr>
          <a:xfrm>
            <a:off x="5858700" y="2398138"/>
            <a:ext cx="2835300" cy="2022600"/>
          </a:xfrm>
          <a:prstGeom prst="rect">
            <a:avLst/>
          </a:prstGeom>
          <a:noFill/>
          <a:ln>
            <a:noFill/>
          </a:ln>
        </p:spPr>
        <p:txBody>
          <a:bodyPr anchorCtr="0" anchor="t" bIns="91425" lIns="91425" spcFirstLastPara="1" rIns="91425" wrap="square" tIns="91425">
            <a:normAutofit fontScale="92500" lnSpcReduction="10000"/>
          </a:bodyPr>
          <a:lstStyle/>
          <a:p>
            <a:pPr indent="-316768" lvl="0" marL="457200" rtl="0" algn="l">
              <a:lnSpc>
                <a:spcPct val="115000"/>
              </a:lnSpc>
              <a:spcBef>
                <a:spcPts val="0"/>
              </a:spcBef>
              <a:spcAft>
                <a:spcPts val="0"/>
              </a:spcAft>
              <a:buClr>
                <a:srgbClr val="000000"/>
              </a:buClr>
              <a:buSzPct val="100000"/>
              <a:buChar char="●"/>
            </a:pPr>
            <a:r>
              <a:rPr lang="en" sz="1500">
                <a:solidFill>
                  <a:srgbClr val="000000"/>
                </a:solidFill>
              </a:rPr>
              <a:t>Low SWaP IoT Devices &amp; Sensors</a:t>
            </a:r>
            <a:endParaRPr sz="1500">
              <a:solidFill>
                <a:srgbClr val="000000"/>
              </a:solidFill>
            </a:endParaRPr>
          </a:p>
          <a:p>
            <a:pPr indent="-316768" lvl="0" marL="457200" rtl="0" algn="l">
              <a:lnSpc>
                <a:spcPct val="115000"/>
              </a:lnSpc>
              <a:spcBef>
                <a:spcPts val="0"/>
              </a:spcBef>
              <a:spcAft>
                <a:spcPts val="0"/>
              </a:spcAft>
              <a:buClr>
                <a:srgbClr val="000000"/>
              </a:buClr>
              <a:buSzPct val="100000"/>
              <a:buChar char="●"/>
            </a:pPr>
            <a:r>
              <a:rPr lang="en" sz="1500">
                <a:solidFill>
                  <a:srgbClr val="000000"/>
                </a:solidFill>
              </a:rPr>
              <a:t>Cloud-based IoT Endpoint and Processing</a:t>
            </a:r>
            <a:endParaRPr sz="1500">
              <a:solidFill>
                <a:srgbClr val="000000"/>
              </a:solidFill>
            </a:endParaRPr>
          </a:p>
          <a:p>
            <a:pPr indent="-316768" lvl="0" marL="457200" rtl="0" algn="l">
              <a:lnSpc>
                <a:spcPct val="115000"/>
              </a:lnSpc>
              <a:spcBef>
                <a:spcPts val="0"/>
              </a:spcBef>
              <a:spcAft>
                <a:spcPts val="0"/>
              </a:spcAft>
              <a:buClr>
                <a:srgbClr val="000000"/>
              </a:buClr>
              <a:buSzPct val="100000"/>
              <a:buChar char="●"/>
            </a:pPr>
            <a:r>
              <a:rPr lang="en" sz="1500">
                <a:solidFill>
                  <a:srgbClr val="000000"/>
                </a:solidFill>
              </a:rPr>
              <a:t>Visualization with Open-source GIS software</a:t>
            </a:r>
            <a:endParaRPr sz="1500">
              <a:solidFill>
                <a:srgbClr val="000000"/>
              </a:solidFill>
            </a:endParaRPr>
          </a:p>
          <a:p>
            <a:pPr indent="-316768" lvl="0" marL="457200" rtl="0" algn="l">
              <a:lnSpc>
                <a:spcPct val="115000"/>
              </a:lnSpc>
              <a:spcBef>
                <a:spcPts val="0"/>
              </a:spcBef>
              <a:spcAft>
                <a:spcPts val="0"/>
              </a:spcAft>
              <a:buClr>
                <a:srgbClr val="000000"/>
              </a:buClr>
              <a:buSzPct val="100000"/>
              <a:buChar char="●"/>
            </a:pPr>
            <a:r>
              <a:rPr lang="en" sz="1500">
                <a:solidFill>
                  <a:srgbClr val="000000"/>
                </a:solidFill>
              </a:rPr>
              <a:t>End-User access through a web-portal</a:t>
            </a:r>
            <a:endParaRPr sz="1500"/>
          </a:p>
        </p:txBody>
      </p:sp>
      <p:pic>
        <p:nvPicPr>
          <p:cNvPr id="109" name="Google Shape;109;p7"/>
          <p:cNvPicPr preferRelativeResize="0"/>
          <p:nvPr/>
        </p:nvPicPr>
        <p:blipFill rotWithShape="1">
          <a:blip r:embed="rId3">
            <a:alphaModFix/>
          </a:blip>
          <a:srcRect b="0" l="0" r="0" t="0"/>
          <a:stretch/>
        </p:blipFill>
        <p:spPr>
          <a:xfrm>
            <a:off x="334425" y="2465163"/>
            <a:ext cx="5146000" cy="18885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ph type="title"/>
          </p:nvPr>
        </p:nvSpPr>
        <p:spPr>
          <a:xfrm>
            <a:off x="460950" y="57377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System Overview - Technologies </a:t>
            </a:r>
            <a:endParaRPr>
              <a:solidFill>
                <a:srgbClr val="FF0000"/>
              </a:solidFill>
            </a:endParaRPr>
          </a:p>
        </p:txBody>
      </p:sp>
      <p:pic>
        <p:nvPicPr>
          <p:cNvPr id="115" name="Google Shape;115;p8"/>
          <p:cNvPicPr preferRelativeResize="0"/>
          <p:nvPr/>
        </p:nvPicPr>
        <p:blipFill rotWithShape="1">
          <a:blip r:embed="rId3">
            <a:alphaModFix/>
          </a:blip>
          <a:srcRect b="0" l="0" r="0" t="0"/>
          <a:stretch/>
        </p:blipFill>
        <p:spPr>
          <a:xfrm>
            <a:off x="5104825" y="3346422"/>
            <a:ext cx="1227300" cy="644325"/>
          </a:xfrm>
          <a:prstGeom prst="rect">
            <a:avLst/>
          </a:prstGeom>
          <a:noFill/>
          <a:ln>
            <a:noFill/>
          </a:ln>
        </p:spPr>
      </p:pic>
      <p:pic>
        <p:nvPicPr>
          <p:cNvPr id="116" name="Google Shape;116;p8"/>
          <p:cNvPicPr preferRelativeResize="0"/>
          <p:nvPr/>
        </p:nvPicPr>
        <p:blipFill rotWithShape="1">
          <a:blip r:embed="rId4">
            <a:alphaModFix/>
          </a:blip>
          <a:srcRect b="0" l="0" r="0" t="0"/>
          <a:stretch/>
        </p:blipFill>
        <p:spPr>
          <a:xfrm>
            <a:off x="669575" y="3145513"/>
            <a:ext cx="974450" cy="984300"/>
          </a:xfrm>
          <a:prstGeom prst="rect">
            <a:avLst/>
          </a:prstGeom>
          <a:noFill/>
          <a:ln>
            <a:noFill/>
          </a:ln>
        </p:spPr>
      </p:pic>
      <p:pic>
        <p:nvPicPr>
          <p:cNvPr id="117" name="Google Shape;117;p8"/>
          <p:cNvPicPr preferRelativeResize="0"/>
          <p:nvPr/>
        </p:nvPicPr>
        <p:blipFill rotWithShape="1">
          <a:blip r:embed="rId5">
            <a:alphaModFix/>
          </a:blip>
          <a:srcRect b="0" l="0" r="0" t="0"/>
          <a:stretch/>
        </p:blipFill>
        <p:spPr>
          <a:xfrm>
            <a:off x="1978022" y="3176461"/>
            <a:ext cx="922425" cy="922425"/>
          </a:xfrm>
          <a:prstGeom prst="rect">
            <a:avLst/>
          </a:prstGeom>
          <a:noFill/>
          <a:ln>
            <a:noFill/>
          </a:ln>
        </p:spPr>
      </p:pic>
      <p:pic>
        <p:nvPicPr>
          <p:cNvPr id="118" name="Google Shape;118;p8"/>
          <p:cNvPicPr preferRelativeResize="0"/>
          <p:nvPr/>
        </p:nvPicPr>
        <p:blipFill rotWithShape="1">
          <a:blip r:embed="rId6">
            <a:alphaModFix/>
          </a:blip>
          <a:srcRect b="0" l="0" r="0" t="0"/>
          <a:stretch/>
        </p:blipFill>
        <p:spPr>
          <a:xfrm>
            <a:off x="7536325" y="3323625"/>
            <a:ext cx="1050575" cy="689925"/>
          </a:xfrm>
          <a:prstGeom prst="rect">
            <a:avLst/>
          </a:prstGeom>
          <a:noFill/>
          <a:ln>
            <a:noFill/>
          </a:ln>
        </p:spPr>
      </p:pic>
      <p:pic>
        <p:nvPicPr>
          <p:cNvPr id="119" name="Google Shape;119;p8"/>
          <p:cNvPicPr preferRelativeResize="0"/>
          <p:nvPr/>
        </p:nvPicPr>
        <p:blipFill rotWithShape="1">
          <a:blip r:embed="rId7">
            <a:alphaModFix/>
          </a:blip>
          <a:srcRect b="0" l="0" r="0" t="0"/>
          <a:stretch/>
        </p:blipFill>
        <p:spPr>
          <a:xfrm>
            <a:off x="6612063" y="3076766"/>
            <a:ext cx="644325" cy="644325"/>
          </a:xfrm>
          <a:prstGeom prst="rect">
            <a:avLst/>
          </a:prstGeom>
          <a:noFill/>
          <a:ln>
            <a:noFill/>
          </a:ln>
        </p:spPr>
      </p:pic>
      <p:sp>
        <p:nvSpPr>
          <p:cNvPr id="120" name="Google Shape;120;p8"/>
          <p:cNvSpPr txBox="1"/>
          <p:nvPr>
            <p:ph idx="1" type="body"/>
          </p:nvPr>
        </p:nvSpPr>
        <p:spPr>
          <a:xfrm>
            <a:off x="86925" y="2336400"/>
            <a:ext cx="4835400" cy="4707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sz="1900">
                <a:solidFill>
                  <a:srgbClr val="000000"/>
                </a:solidFill>
              </a:rPr>
              <a:t>Visualization</a:t>
            </a:r>
            <a:endParaRPr b="1" sz="1900">
              <a:solidFill>
                <a:srgbClr val="000000"/>
              </a:solidFill>
            </a:endParaRPr>
          </a:p>
        </p:txBody>
      </p:sp>
      <p:cxnSp>
        <p:nvCxnSpPr>
          <p:cNvPr id="121" name="Google Shape;121;p8"/>
          <p:cNvCxnSpPr/>
          <p:nvPr/>
        </p:nvCxnSpPr>
        <p:spPr>
          <a:xfrm>
            <a:off x="4840950" y="2377250"/>
            <a:ext cx="0" cy="2146800"/>
          </a:xfrm>
          <a:prstGeom prst="straightConnector1">
            <a:avLst/>
          </a:prstGeom>
          <a:noFill/>
          <a:ln cap="flat" cmpd="sng" w="9525">
            <a:solidFill>
              <a:schemeClr val="dk2"/>
            </a:solidFill>
            <a:prstDash val="dash"/>
            <a:round/>
            <a:headEnd len="sm" w="sm" type="none"/>
            <a:tailEnd len="sm" w="sm" type="none"/>
          </a:ln>
        </p:spPr>
      </p:cxnSp>
      <p:sp>
        <p:nvSpPr>
          <p:cNvPr id="122" name="Google Shape;122;p8"/>
          <p:cNvSpPr txBox="1"/>
          <p:nvPr>
            <p:ph idx="1" type="body"/>
          </p:nvPr>
        </p:nvSpPr>
        <p:spPr>
          <a:xfrm>
            <a:off x="4922325" y="2336400"/>
            <a:ext cx="4152600" cy="4707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sz="1900">
                <a:solidFill>
                  <a:srgbClr val="000000"/>
                </a:solidFill>
              </a:rPr>
              <a:t>Data Processing</a:t>
            </a:r>
            <a:endParaRPr b="1" sz="1900">
              <a:solidFill>
                <a:srgbClr val="000000"/>
              </a:solidFill>
            </a:endParaRPr>
          </a:p>
        </p:txBody>
      </p:sp>
      <p:pic>
        <p:nvPicPr>
          <p:cNvPr id="123" name="Google Shape;123;p8"/>
          <p:cNvPicPr preferRelativeResize="0"/>
          <p:nvPr/>
        </p:nvPicPr>
        <p:blipFill rotWithShape="1">
          <a:blip r:embed="rId8">
            <a:alphaModFix/>
          </a:blip>
          <a:srcRect b="0" l="0" r="0" t="0"/>
          <a:stretch/>
        </p:blipFill>
        <p:spPr>
          <a:xfrm>
            <a:off x="6408950" y="4013550"/>
            <a:ext cx="1050576" cy="902615"/>
          </a:xfrm>
          <a:prstGeom prst="rect">
            <a:avLst/>
          </a:prstGeom>
          <a:noFill/>
          <a:ln>
            <a:noFill/>
          </a:ln>
        </p:spPr>
      </p:pic>
      <p:pic>
        <p:nvPicPr>
          <p:cNvPr id="124" name="Google Shape;124;p8"/>
          <p:cNvPicPr preferRelativeResize="0"/>
          <p:nvPr/>
        </p:nvPicPr>
        <p:blipFill rotWithShape="1">
          <a:blip r:embed="rId9">
            <a:alphaModFix/>
          </a:blip>
          <a:srcRect b="0" l="0" r="0" t="0"/>
          <a:stretch/>
        </p:blipFill>
        <p:spPr>
          <a:xfrm>
            <a:off x="3185902" y="3075775"/>
            <a:ext cx="1123800" cy="1123800"/>
          </a:xfrm>
          <a:prstGeom prst="rect">
            <a:avLst/>
          </a:prstGeom>
          <a:noFill/>
          <a:ln>
            <a:noFill/>
          </a:ln>
        </p:spPr>
      </p:pic>
      <p:sp>
        <p:nvSpPr>
          <p:cNvPr id="125" name="Google Shape;125;p8"/>
          <p:cNvSpPr txBox="1"/>
          <p:nvPr/>
        </p:nvSpPr>
        <p:spPr>
          <a:xfrm>
            <a:off x="550800" y="4129825"/>
            <a:ext cx="1212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Map Framework</a:t>
            </a:r>
            <a:endParaRPr b="0" i="0" sz="1100" u="none" cap="none" strike="noStrike">
              <a:solidFill>
                <a:srgbClr val="000000"/>
              </a:solidFill>
              <a:latin typeface="Roboto"/>
              <a:ea typeface="Roboto"/>
              <a:cs typeface="Roboto"/>
              <a:sym typeface="Roboto"/>
            </a:endParaRPr>
          </a:p>
        </p:txBody>
      </p:sp>
      <p:sp>
        <p:nvSpPr>
          <p:cNvPr id="126" name="Google Shape;126;p8"/>
          <p:cNvSpPr txBox="1"/>
          <p:nvPr/>
        </p:nvSpPr>
        <p:spPr>
          <a:xfrm>
            <a:off x="2017425" y="4129825"/>
            <a:ext cx="974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AJAX HTTP</a:t>
            </a:r>
            <a:endParaRPr b="0" i="0" sz="1100" u="none" cap="none" strike="noStrike">
              <a:solidFill>
                <a:srgbClr val="000000"/>
              </a:solidFill>
              <a:latin typeface="Roboto"/>
              <a:ea typeface="Roboto"/>
              <a:cs typeface="Roboto"/>
              <a:sym typeface="Roboto"/>
            </a:endParaRPr>
          </a:p>
        </p:txBody>
      </p:sp>
      <p:sp>
        <p:nvSpPr>
          <p:cNvPr id="127" name="Google Shape;127;p8"/>
          <p:cNvSpPr txBox="1"/>
          <p:nvPr/>
        </p:nvSpPr>
        <p:spPr>
          <a:xfrm>
            <a:off x="3396200" y="4129825"/>
            <a:ext cx="703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ChartJS</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On-Bus Hardware Organization</a:t>
            </a:r>
            <a:endParaRPr/>
          </a:p>
        </p:txBody>
      </p:sp>
      <p:sp>
        <p:nvSpPr>
          <p:cNvPr id="133" name="Google Shape;133;p9"/>
          <p:cNvSpPr txBox="1"/>
          <p:nvPr>
            <p:ph idx="1" type="body"/>
          </p:nvPr>
        </p:nvSpPr>
        <p:spPr>
          <a:xfrm>
            <a:off x="74175" y="1992550"/>
            <a:ext cx="4835400" cy="32829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pair of LiDAR sensors for each bus door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Sensors are placed facing the passing passengers and set a GPIO pin high when passenger walks by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Arduino Nano reads LiDAR sensors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nRF9160 transmits count over LTE-M </a:t>
            </a:r>
            <a:endParaRPr>
              <a:solidFill>
                <a:srgbClr val="000000"/>
              </a:solidFill>
            </a:endParaRPr>
          </a:p>
        </p:txBody>
      </p:sp>
      <p:pic>
        <p:nvPicPr>
          <p:cNvPr id="134" name="Google Shape;134;p9"/>
          <p:cNvPicPr preferRelativeResize="0"/>
          <p:nvPr/>
        </p:nvPicPr>
        <p:blipFill>
          <a:blip r:embed="rId3">
            <a:alphaModFix/>
          </a:blip>
          <a:stretch>
            <a:fillRect/>
          </a:stretch>
        </p:blipFill>
        <p:spPr>
          <a:xfrm>
            <a:off x="4909575" y="1992550"/>
            <a:ext cx="3916876" cy="2444162"/>
          </a:xfrm>
          <a:prstGeom prst="rect">
            <a:avLst/>
          </a:prstGeom>
          <a:noFill/>
          <a:ln cap="flat" cmpd="sng" w="9525">
            <a:solidFill>
              <a:srgbClr val="42424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